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345" r:id="rId29"/>
    <p:sldId id="346" r:id="rId30"/>
    <p:sldId id="347" r:id="rId31"/>
    <p:sldId id="348" r:id="rId32"/>
    <p:sldId id="349" r:id="rId33"/>
    <p:sldId id="350" r:id="rId34"/>
    <p:sldId id="351" r:id="rId35"/>
    <p:sldId id="352" r:id="rId36"/>
    <p:sldId id="353" r:id="rId37"/>
    <p:sldId id="354" r:id="rId38"/>
    <p:sldId id="355" r:id="rId39"/>
    <p:sldId id="356" r:id="rId40"/>
    <p:sldId id="357" r:id="rId41"/>
    <p:sldId id="358" r:id="rId42"/>
    <p:sldId id="359" r:id="rId43"/>
    <p:sldId id="360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8" r:id="rId52"/>
    <p:sldId id="369" r:id="rId53"/>
    <p:sldId id="370" r:id="rId54"/>
    <p:sldId id="371" r:id="rId55"/>
    <p:sldId id="318" r:id="rId56"/>
    <p:sldId id="312" r:id="rId5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28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59118" autoAdjust="0"/>
  </p:normalViewPr>
  <p:slideViewPr>
    <p:cSldViewPr>
      <p:cViewPr varScale="1">
        <p:scale>
          <a:sx n="75" d="100"/>
          <a:sy n="75" d="100"/>
        </p:scale>
        <p:origin x="-3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43AAF4E-ACD5-4840-B33B-6F7CC1491C8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544F12-BB63-41E5-A41B-CBF650D97681}" type="slidenum">
              <a:rPr lang="en-US"/>
              <a:pPr/>
              <a:t>1</a:t>
            </a:fld>
            <a:endParaRPr lang="en-US"/>
          </a:p>
        </p:txBody>
      </p:sp>
      <p:sp>
        <p:nvSpPr>
          <p:cNvPr id="931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Special Fonts:</a:t>
            </a:r>
          </a:p>
          <a:p>
            <a:r>
              <a:rPr lang="en-US"/>
              <a:t>Biblo Display</a:t>
            </a:r>
          </a:p>
          <a:p>
            <a:r>
              <a:rPr lang="en-US"/>
              <a:t>Black Chancery</a:t>
            </a:r>
          </a:p>
          <a:p>
            <a:r>
              <a:rPr lang="en-US"/>
              <a:t>Davys Other Wingdings</a:t>
            </a:r>
          </a:p>
          <a:p>
            <a:r>
              <a:rPr lang="en-US"/>
              <a:t>Edwardian Script ITC</a:t>
            </a:r>
          </a:p>
          <a:p>
            <a:r>
              <a:rPr lang="en-US"/>
              <a:t>Even More Dings JL</a:t>
            </a:r>
          </a:p>
          <a:p>
            <a:r>
              <a:rPr lang="en-US"/>
              <a:t>Nosferatu</a:t>
            </a:r>
          </a:p>
          <a:p>
            <a:r>
              <a:rPr lang="en-US"/>
              <a:t>Press Writer Symbols</a:t>
            </a:r>
          </a:p>
          <a:p>
            <a:r>
              <a:rPr lang="en-US"/>
              <a:t>Skullz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BF67D6-1AEB-476F-983D-9DD0F5CE1E6C}" type="slidenum">
              <a:rPr lang="en-US"/>
              <a:pPr/>
              <a:t>10</a:t>
            </a:fld>
            <a:endParaRPr lang="en-US"/>
          </a:p>
        </p:txBody>
      </p:sp>
      <p:sp>
        <p:nvSpPr>
          <p:cNvPr id="2713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1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C38029-322E-484F-A34D-D39D08BA8EB9}" type="slidenum">
              <a:rPr lang="en-US"/>
              <a:pPr/>
              <a:t>11</a:t>
            </a:fld>
            <a:endParaRPr lang="en-US"/>
          </a:p>
        </p:txBody>
      </p:sp>
      <p:sp>
        <p:nvSpPr>
          <p:cNvPr id="2734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1C0212-4380-4655-86AF-E15E38F60B4A}" type="slidenum">
              <a:rPr lang="en-US"/>
              <a:pPr/>
              <a:t>12</a:t>
            </a:fld>
            <a:endParaRPr lang="en-US"/>
          </a:p>
        </p:txBody>
      </p:sp>
      <p:sp>
        <p:nvSpPr>
          <p:cNvPr id="2754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0175E6-2BEB-49D3-A39B-FD0FA18EC911}" type="slidenum">
              <a:rPr lang="en-US"/>
              <a:pPr/>
              <a:t>13</a:t>
            </a:fld>
            <a:endParaRPr lang="en-US"/>
          </a:p>
        </p:txBody>
      </p:sp>
      <p:sp>
        <p:nvSpPr>
          <p:cNvPr id="2775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6F3939-1537-4E71-9E7E-06B4C18C8279}" type="slidenum">
              <a:rPr lang="en-US"/>
              <a:pPr/>
              <a:t>14</a:t>
            </a:fld>
            <a:endParaRPr lang="en-US"/>
          </a:p>
        </p:txBody>
      </p:sp>
      <p:sp>
        <p:nvSpPr>
          <p:cNvPr id="2795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9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DEA7F8-2A0E-4E27-9548-E5465A908F0F}" type="slidenum">
              <a:rPr lang="en-US"/>
              <a:pPr/>
              <a:t>15</a:t>
            </a:fld>
            <a:endParaRPr lang="en-US"/>
          </a:p>
        </p:txBody>
      </p:sp>
      <p:sp>
        <p:nvSpPr>
          <p:cNvPr id="2816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8F2BA1-2072-4049-AB1B-0C94E9EDD281}" type="slidenum">
              <a:rPr lang="en-US"/>
              <a:pPr/>
              <a:t>16</a:t>
            </a:fld>
            <a:endParaRPr lang="en-US"/>
          </a:p>
        </p:txBody>
      </p:sp>
      <p:sp>
        <p:nvSpPr>
          <p:cNvPr id="2836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D1B95C-CD2E-439C-AFC5-715A7475DCDF}" type="slidenum">
              <a:rPr lang="en-US"/>
              <a:pPr/>
              <a:t>17</a:t>
            </a:fld>
            <a:endParaRPr lang="en-US"/>
          </a:p>
        </p:txBody>
      </p:sp>
      <p:sp>
        <p:nvSpPr>
          <p:cNvPr id="285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C46B0C-B163-4B73-B8A6-E097A8C00E59}" type="slidenum">
              <a:rPr lang="en-US"/>
              <a:pPr/>
              <a:t>18</a:t>
            </a:fld>
            <a:endParaRPr lang="en-US"/>
          </a:p>
        </p:txBody>
      </p:sp>
      <p:sp>
        <p:nvSpPr>
          <p:cNvPr id="2877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8C604A-5910-415A-9D96-F0D73A10AB13}" type="slidenum">
              <a:rPr lang="en-US"/>
              <a:pPr/>
              <a:t>19</a:t>
            </a:fld>
            <a:endParaRPr lang="en-US"/>
          </a:p>
        </p:txBody>
      </p:sp>
      <p:sp>
        <p:nvSpPr>
          <p:cNvPr id="2897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370166-1AE5-45F9-AEBB-D539016716AB}" type="slidenum">
              <a:rPr lang="en-US"/>
              <a:pPr/>
              <a:t>2</a:t>
            </a:fld>
            <a:endParaRPr lang="en-US"/>
          </a:p>
        </p:txBody>
      </p:sp>
      <p:sp>
        <p:nvSpPr>
          <p:cNvPr id="2549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4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205ED3-03E2-452D-AAF8-2F59E9C6CAB7}" type="slidenum">
              <a:rPr lang="en-US"/>
              <a:pPr/>
              <a:t>20</a:t>
            </a:fld>
            <a:endParaRPr lang="en-US"/>
          </a:p>
        </p:txBody>
      </p:sp>
      <p:sp>
        <p:nvSpPr>
          <p:cNvPr id="2918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0E4A4F-29D0-42CD-BEDE-537AE9CEB201}" type="slidenum">
              <a:rPr lang="en-US"/>
              <a:pPr/>
              <a:t>21</a:t>
            </a:fld>
            <a:endParaRPr lang="en-US"/>
          </a:p>
        </p:txBody>
      </p:sp>
      <p:sp>
        <p:nvSpPr>
          <p:cNvPr id="2938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3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8D1CC2-F0D4-4F92-B2CB-17936FE86C41}" type="slidenum">
              <a:rPr lang="en-US"/>
              <a:pPr/>
              <a:t>22</a:t>
            </a:fld>
            <a:endParaRPr lang="en-US"/>
          </a:p>
        </p:txBody>
      </p:sp>
      <p:sp>
        <p:nvSpPr>
          <p:cNvPr id="2959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59E8A5-03C7-4F6B-8B33-87C43E9A2A9C}" type="slidenum">
              <a:rPr lang="en-US"/>
              <a:pPr/>
              <a:t>23</a:t>
            </a:fld>
            <a:endParaRPr lang="en-US"/>
          </a:p>
        </p:txBody>
      </p:sp>
      <p:sp>
        <p:nvSpPr>
          <p:cNvPr id="297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D6A175-D52C-4EFA-AB91-7BE62A893187}" type="slidenum">
              <a:rPr lang="en-US"/>
              <a:pPr/>
              <a:t>24</a:t>
            </a:fld>
            <a:endParaRPr lang="en-US"/>
          </a:p>
        </p:txBody>
      </p:sp>
      <p:sp>
        <p:nvSpPr>
          <p:cNvPr id="300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674EFE-676B-498A-8FE4-9D219AE70CCB}" type="slidenum">
              <a:rPr lang="en-US"/>
              <a:pPr/>
              <a:t>25</a:t>
            </a:fld>
            <a:endParaRPr lang="en-US"/>
          </a:p>
        </p:txBody>
      </p:sp>
      <p:sp>
        <p:nvSpPr>
          <p:cNvPr id="302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89C839F-7672-4045-A0D5-CB3E9BEF8C93}" type="slidenum">
              <a:rPr lang="en-US"/>
              <a:pPr/>
              <a:t>26</a:t>
            </a:fld>
            <a:endParaRPr lang="en-US"/>
          </a:p>
        </p:txBody>
      </p:sp>
      <p:sp>
        <p:nvSpPr>
          <p:cNvPr id="304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068170-FE05-4B25-90E6-7B028B6C63E4}" type="slidenum">
              <a:rPr lang="en-US"/>
              <a:pPr/>
              <a:t>27</a:t>
            </a:fld>
            <a:endParaRPr lang="en-US"/>
          </a:p>
        </p:txBody>
      </p:sp>
      <p:sp>
        <p:nvSpPr>
          <p:cNvPr id="306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B0E039-98BE-424D-BB34-FABE49CD694B}" type="slidenum">
              <a:rPr lang="en-US"/>
              <a:pPr/>
              <a:t>28</a:t>
            </a:fld>
            <a:endParaRPr lang="en-US"/>
          </a:p>
        </p:txBody>
      </p:sp>
      <p:sp>
        <p:nvSpPr>
          <p:cNvPr id="308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753C0D-B29C-4E43-85D5-88D5C08FDB1E}" type="slidenum">
              <a:rPr lang="en-US"/>
              <a:pPr/>
              <a:t>29</a:t>
            </a:fld>
            <a:endParaRPr lang="en-US"/>
          </a:p>
        </p:txBody>
      </p:sp>
      <p:sp>
        <p:nvSpPr>
          <p:cNvPr id="310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6D5C84-5966-4C74-88D7-C615E616BB42}" type="slidenum">
              <a:rPr lang="en-US"/>
              <a:pPr/>
              <a:t>3</a:t>
            </a:fld>
            <a:endParaRPr lang="en-US"/>
          </a:p>
        </p:txBody>
      </p:sp>
      <p:sp>
        <p:nvSpPr>
          <p:cNvPr id="2570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801ED5-C893-4604-8A93-74B6A7BA68B9}" type="slidenum">
              <a:rPr lang="en-US"/>
              <a:pPr/>
              <a:t>30</a:t>
            </a:fld>
            <a:endParaRPr lang="en-US"/>
          </a:p>
        </p:txBody>
      </p:sp>
      <p:sp>
        <p:nvSpPr>
          <p:cNvPr id="3123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2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0834AB-BC1D-41D4-B35F-84DEFD39E2FE}" type="slidenum">
              <a:rPr lang="en-US"/>
              <a:pPr/>
              <a:t>31</a:t>
            </a:fld>
            <a:endParaRPr lang="en-US"/>
          </a:p>
        </p:txBody>
      </p:sp>
      <p:sp>
        <p:nvSpPr>
          <p:cNvPr id="3143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4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CBC937-8588-4C11-80FE-59D62EB5C97E}" type="slidenum">
              <a:rPr lang="en-US"/>
              <a:pPr/>
              <a:t>32</a:t>
            </a:fld>
            <a:endParaRPr lang="en-US"/>
          </a:p>
        </p:txBody>
      </p:sp>
      <p:sp>
        <p:nvSpPr>
          <p:cNvPr id="3164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6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ADEE88-E68C-4ECC-8D3C-273DC1E88F59}" type="slidenum">
              <a:rPr lang="en-US"/>
              <a:pPr/>
              <a:t>33</a:t>
            </a:fld>
            <a:endParaRPr lang="en-US"/>
          </a:p>
        </p:txBody>
      </p:sp>
      <p:sp>
        <p:nvSpPr>
          <p:cNvPr id="3184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546080-285A-4BC0-A677-79B34C6E427F}" type="slidenum">
              <a:rPr lang="en-US"/>
              <a:pPr/>
              <a:t>34</a:t>
            </a:fld>
            <a:endParaRPr lang="en-US"/>
          </a:p>
        </p:txBody>
      </p:sp>
      <p:sp>
        <p:nvSpPr>
          <p:cNvPr id="3205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DA0D62-D4D1-45CF-BC7F-DDC5EF9FD949}" type="slidenum">
              <a:rPr lang="en-US"/>
              <a:pPr/>
              <a:t>35</a:t>
            </a:fld>
            <a:endParaRPr lang="en-US"/>
          </a:p>
        </p:txBody>
      </p:sp>
      <p:sp>
        <p:nvSpPr>
          <p:cNvPr id="3225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A16FF3-A726-42BF-BD0B-0E9388C89F3B}" type="slidenum">
              <a:rPr lang="en-US"/>
              <a:pPr/>
              <a:t>36</a:t>
            </a:fld>
            <a:endParaRPr lang="en-US"/>
          </a:p>
        </p:txBody>
      </p:sp>
      <p:sp>
        <p:nvSpPr>
          <p:cNvPr id="3246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822C92-921D-4C57-920A-A80832C745F4}" type="slidenum">
              <a:rPr lang="en-US"/>
              <a:pPr/>
              <a:t>37</a:t>
            </a:fld>
            <a:endParaRPr lang="en-US"/>
          </a:p>
        </p:txBody>
      </p:sp>
      <p:sp>
        <p:nvSpPr>
          <p:cNvPr id="3266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40AF4A-EC30-432E-AFDF-7EDB0F5A033F}" type="slidenum">
              <a:rPr lang="en-US"/>
              <a:pPr/>
              <a:t>38</a:t>
            </a:fld>
            <a:endParaRPr lang="en-US"/>
          </a:p>
        </p:txBody>
      </p:sp>
      <p:sp>
        <p:nvSpPr>
          <p:cNvPr id="3287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C5AEC1-51C3-4002-8E90-B4FA973A581E}" type="slidenum">
              <a:rPr lang="en-US"/>
              <a:pPr/>
              <a:t>39</a:t>
            </a:fld>
            <a:endParaRPr lang="en-US"/>
          </a:p>
        </p:txBody>
      </p:sp>
      <p:sp>
        <p:nvSpPr>
          <p:cNvPr id="3307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0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E9FD22-2C5E-4549-9B3A-8EFABBD3083C}" type="slidenum">
              <a:rPr lang="en-US"/>
              <a:pPr/>
              <a:t>4</a:t>
            </a:fld>
            <a:endParaRPr lang="en-US"/>
          </a:p>
        </p:txBody>
      </p:sp>
      <p:sp>
        <p:nvSpPr>
          <p:cNvPr id="2590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988A22-B4C7-46AB-9E1D-866E9B7F8FE6}" type="slidenum">
              <a:rPr lang="en-US"/>
              <a:pPr/>
              <a:t>40</a:t>
            </a:fld>
            <a:endParaRPr lang="en-US"/>
          </a:p>
        </p:txBody>
      </p:sp>
      <p:sp>
        <p:nvSpPr>
          <p:cNvPr id="3328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2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1196FD-43AB-4C2A-80A0-3D5F1D8A0E47}" type="slidenum">
              <a:rPr lang="en-US"/>
              <a:pPr/>
              <a:t>41</a:t>
            </a:fld>
            <a:endParaRPr lang="en-US"/>
          </a:p>
        </p:txBody>
      </p:sp>
      <p:sp>
        <p:nvSpPr>
          <p:cNvPr id="3348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1725BD-3976-403F-9668-ABBA51862A67}" type="slidenum">
              <a:rPr lang="en-US"/>
              <a:pPr/>
              <a:t>42</a:t>
            </a:fld>
            <a:endParaRPr lang="en-US"/>
          </a:p>
        </p:txBody>
      </p:sp>
      <p:sp>
        <p:nvSpPr>
          <p:cNvPr id="3368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6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17F8A7-FA46-4B1E-AC76-054B07B00876}" type="slidenum">
              <a:rPr lang="en-US"/>
              <a:pPr/>
              <a:t>43</a:t>
            </a:fld>
            <a:endParaRPr lang="en-US"/>
          </a:p>
        </p:txBody>
      </p:sp>
      <p:sp>
        <p:nvSpPr>
          <p:cNvPr id="3389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8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D9A5EC-0EA5-48C7-B0AA-7B508650C047}" type="slidenum">
              <a:rPr lang="en-US"/>
              <a:pPr/>
              <a:t>44</a:t>
            </a:fld>
            <a:endParaRPr lang="en-US"/>
          </a:p>
        </p:txBody>
      </p:sp>
      <p:sp>
        <p:nvSpPr>
          <p:cNvPr id="3409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C1755C-C091-4F9F-884C-E187182E1E88}" type="slidenum">
              <a:rPr lang="en-US"/>
              <a:pPr/>
              <a:t>45</a:t>
            </a:fld>
            <a:endParaRPr lang="en-US"/>
          </a:p>
        </p:txBody>
      </p:sp>
      <p:sp>
        <p:nvSpPr>
          <p:cNvPr id="3430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12065B-D8AD-4FAE-B1EF-0B8914559DA2}" type="slidenum">
              <a:rPr lang="en-US"/>
              <a:pPr/>
              <a:t>46</a:t>
            </a:fld>
            <a:endParaRPr lang="en-US"/>
          </a:p>
        </p:txBody>
      </p:sp>
      <p:sp>
        <p:nvSpPr>
          <p:cNvPr id="34509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742035-D7EC-49FC-A9FB-DE9D4AC4308B}" type="slidenum">
              <a:rPr lang="en-US"/>
              <a:pPr/>
              <a:t>47</a:t>
            </a:fld>
            <a:endParaRPr lang="en-US"/>
          </a:p>
        </p:txBody>
      </p:sp>
      <p:sp>
        <p:nvSpPr>
          <p:cNvPr id="3471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7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530B45-980F-4135-952F-AD121DC03797}" type="slidenum">
              <a:rPr lang="en-US"/>
              <a:pPr/>
              <a:t>48</a:t>
            </a:fld>
            <a:endParaRPr lang="en-US"/>
          </a:p>
        </p:txBody>
      </p:sp>
      <p:sp>
        <p:nvSpPr>
          <p:cNvPr id="3491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B9ACC9-B746-469D-9A62-015227B2EBE2}" type="slidenum">
              <a:rPr lang="en-US"/>
              <a:pPr/>
              <a:t>49</a:t>
            </a:fld>
            <a:endParaRPr lang="en-US"/>
          </a:p>
        </p:txBody>
      </p:sp>
      <p:sp>
        <p:nvSpPr>
          <p:cNvPr id="3512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8183E5-8834-4106-BEAE-EAF9777A2924}" type="slidenum">
              <a:rPr lang="en-US"/>
              <a:pPr/>
              <a:t>5</a:t>
            </a:fld>
            <a:endParaRPr lang="en-US"/>
          </a:p>
        </p:txBody>
      </p:sp>
      <p:sp>
        <p:nvSpPr>
          <p:cNvPr id="26112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5A626C-FED8-4B7C-8746-9204BE7DEF0F}" type="slidenum">
              <a:rPr lang="en-US"/>
              <a:pPr/>
              <a:t>50</a:t>
            </a:fld>
            <a:endParaRPr lang="en-US"/>
          </a:p>
        </p:txBody>
      </p:sp>
      <p:sp>
        <p:nvSpPr>
          <p:cNvPr id="3532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07A86D-458B-4648-AC59-3C292EDDA856}" type="slidenum">
              <a:rPr lang="en-US"/>
              <a:pPr/>
              <a:t>51</a:t>
            </a:fld>
            <a:endParaRPr lang="en-US"/>
          </a:p>
        </p:txBody>
      </p:sp>
      <p:sp>
        <p:nvSpPr>
          <p:cNvPr id="3553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5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1FB1D6-E4F3-42EF-8E5B-64E74421803E}" type="slidenum">
              <a:rPr lang="en-US"/>
              <a:pPr/>
              <a:t>52</a:t>
            </a:fld>
            <a:endParaRPr lang="en-US"/>
          </a:p>
        </p:txBody>
      </p:sp>
      <p:sp>
        <p:nvSpPr>
          <p:cNvPr id="3573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073F7F-E831-427A-9A2C-62B83BD7C5D7}" type="slidenum">
              <a:rPr lang="en-US"/>
              <a:pPr/>
              <a:t>53</a:t>
            </a:fld>
            <a:endParaRPr lang="en-US"/>
          </a:p>
        </p:txBody>
      </p:sp>
      <p:sp>
        <p:nvSpPr>
          <p:cNvPr id="3594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A6DFB7-81AE-4DE3-BD15-C9BB9B30D3A4}" type="slidenum">
              <a:rPr lang="en-US"/>
              <a:pPr/>
              <a:t>54</a:t>
            </a:fld>
            <a:endParaRPr lang="en-US"/>
          </a:p>
        </p:txBody>
      </p:sp>
      <p:sp>
        <p:nvSpPr>
          <p:cNvPr id="3614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1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C605B9-ED60-46E4-B4D7-CE3EE486FE38}" type="slidenum">
              <a:rPr lang="en-US"/>
              <a:pPr/>
              <a:t>55</a:t>
            </a:fld>
            <a:endParaRPr lang="en-US"/>
          </a:p>
        </p:txBody>
      </p:sp>
      <p:sp>
        <p:nvSpPr>
          <p:cNvPr id="14233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4F887E-153A-496F-9CD9-C12B92B52C76}" type="slidenum">
              <a:rPr lang="en-US"/>
              <a:pPr/>
              <a:t>56</a:t>
            </a:fld>
            <a:endParaRPr lang="en-US"/>
          </a:p>
        </p:txBody>
      </p:sp>
      <p:sp>
        <p:nvSpPr>
          <p:cNvPr id="921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793265-5B7A-40F7-BD88-359E0ED9AE54}" type="slidenum">
              <a:rPr lang="en-US"/>
              <a:pPr/>
              <a:t>6</a:t>
            </a:fld>
            <a:endParaRPr lang="en-US"/>
          </a:p>
        </p:txBody>
      </p:sp>
      <p:sp>
        <p:nvSpPr>
          <p:cNvPr id="26317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21F153-2C5F-4D12-ADD9-1A4768F194A8}" type="slidenum">
              <a:rPr lang="en-US"/>
              <a:pPr/>
              <a:t>7</a:t>
            </a:fld>
            <a:endParaRPr lang="en-US"/>
          </a:p>
        </p:txBody>
      </p:sp>
      <p:sp>
        <p:nvSpPr>
          <p:cNvPr id="2652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84F9A5-FD74-4822-9231-E0E633F65C43}" type="slidenum">
              <a:rPr lang="en-US"/>
              <a:pPr/>
              <a:t>8</a:t>
            </a:fld>
            <a:endParaRPr lang="en-US"/>
          </a:p>
        </p:txBody>
      </p:sp>
      <p:sp>
        <p:nvSpPr>
          <p:cNvPr id="2672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CD526A-559C-4474-88F9-8EEC6A85D2CA}" type="slidenum">
              <a:rPr lang="en-US"/>
              <a:pPr/>
              <a:t>9</a:t>
            </a:fld>
            <a:endParaRPr lang="en-US"/>
          </a:p>
        </p:txBody>
      </p:sp>
      <p:sp>
        <p:nvSpPr>
          <p:cNvPr id="2693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RedWhiteBlue&amp;RibbonLeftWhiteRight"/>
          <p:cNvPicPr>
            <a:picLocks noChangeAspect="1" noChangeArrowheads="1"/>
          </p:cNvPicPr>
          <p:nvPr userDrawn="1"/>
        </p:nvPicPr>
        <p:blipFill>
          <a:blip r:embed="rId14"/>
          <a:srcRect r="94176"/>
          <a:stretch>
            <a:fillRect/>
          </a:stretch>
        </p:blipFill>
        <p:spPr bwMode="auto">
          <a:xfrm>
            <a:off x="0" y="0"/>
            <a:ext cx="685800" cy="1695450"/>
          </a:xfrm>
          <a:prstGeom prst="rect">
            <a:avLst/>
          </a:prstGeom>
          <a:noFill/>
        </p:spPr>
      </p:pic>
      <p:pic>
        <p:nvPicPr>
          <p:cNvPr id="1032" name="Picture 8" descr="RedWhiteBlue&amp;RibbonLeftWhiteRight"/>
          <p:cNvPicPr>
            <a:picLocks noChangeAspect="1" noChangeArrowheads="1"/>
          </p:cNvPicPr>
          <p:nvPr userDrawn="1"/>
        </p:nvPicPr>
        <p:blipFill>
          <a:blip r:embed="rId14"/>
          <a:srcRect r="94176"/>
          <a:stretch>
            <a:fillRect/>
          </a:stretch>
        </p:blipFill>
        <p:spPr bwMode="auto">
          <a:xfrm>
            <a:off x="0" y="1676400"/>
            <a:ext cx="685800" cy="1695450"/>
          </a:xfrm>
          <a:prstGeom prst="rect">
            <a:avLst/>
          </a:prstGeom>
          <a:noFill/>
        </p:spPr>
      </p:pic>
      <p:pic>
        <p:nvPicPr>
          <p:cNvPr id="1033" name="Picture 9" descr="RedWhiteBlue&amp;RibbonLeftWhiteRight"/>
          <p:cNvPicPr>
            <a:picLocks noChangeAspect="1" noChangeArrowheads="1"/>
          </p:cNvPicPr>
          <p:nvPr userDrawn="1"/>
        </p:nvPicPr>
        <p:blipFill>
          <a:blip r:embed="rId14"/>
          <a:srcRect r="94176"/>
          <a:stretch>
            <a:fillRect/>
          </a:stretch>
        </p:blipFill>
        <p:spPr bwMode="auto">
          <a:xfrm>
            <a:off x="0" y="3352800"/>
            <a:ext cx="685800" cy="1695450"/>
          </a:xfrm>
          <a:prstGeom prst="rect">
            <a:avLst/>
          </a:prstGeom>
          <a:noFill/>
        </p:spPr>
      </p:pic>
      <p:pic>
        <p:nvPicPr>
          <p:cNvPr id="1034" name="Picture 10" descr="RedWhiteBlue&amp;RibbonLeftWhiteRight"/>
          <p:cNvPicPr>
            <a:picLocks noChangeAspect="1" noChangeArrowheads="1"/>
          </p:cNvPicPr>
          <p:nvPr userDrawn="1"/>
        </p:nvPicPr>
        <p:blipFill>
          <a:blip r:embed="rId14"/>
          <a:srcRect r="94176"/>
          <a:stretch>
            <a:fillRect/>
          </a:stretch>
        </p:blipFill>
        <p:spPr bwMode="auto">
          <a:xfrm>
            <a:off x="0" y="4191000"/>
            <a:ext cx="685800" cy="1695450"/>
          </a:xfrm>
          <a:prstGeom prst="rect">
            <a:avLst/>
          </a:prstGeom>
          <a:noFill/>
        </p:spPr>
      </p:pic>
      <p:pic>
        <p:nvPicPr>
          <p:cNvPr id="1035" name="Picture 11" descr="RedWhiteBlue&amp;RibbonLeftWhiteRight"/>
          <p:cNvPicPr>
            <a:picLocks noChangeAspect="1" noChangeArrowheads="1"/>
          </p:cNvPicPr>
          <p:nvPr userDrawn="1"/>
        </p:nvPicPr>
        <p:blipFill>
          <a:blip r:embed="rId14"/>
          <a:srcRect r="94176"/>
          <a:stretch>
            <a:fillRect/>
          </a:stretch>
        </p:blipFill>
        <p:spPr bwMode="auto">
          <a:xfrm>
            <a:off x="0" y="5162550"/>
            <a:ext cx="685800" cy="1695450"/>
          </a:xfrm>
          <a:prstGeom prst="rect">
            <a:avLst/>
          </a:prstGeom>
          <a:noFill/>
        </p:spPr>
      </p:pic>
      <p:pic>
        <p:nvPicPr>
          <p:cNvPr id="1036" name="Picture 12" descr="RedWhiteBlue&amp;RibbonLeftWhiteRight"/>
          <p:cNvPicPr>
            <a:picLocks noChangeAspect="1" noChangeArrowheads="1"/>
          </p:cNvPicPr>
          <p:nvPr userDrawn="1"/>
        </p:nvPicPr>
        <p:blipFill>
          <a:blip r:embed="rId15"/>
          <a:srcRect l="94176"/>
          <a:stretch>
            <a:fillRect/>
          </a:stretch>
        </p:blipFill>
        <p:spPr bwMode="auto">
          <a:xfrm>
            <a:off x="8534400" y="0"/>
            <a:ext cx="685800" cy="1695450"/>
          </a:xfrm>
          <a:prstGeom prst="rect">
            <a:avLst/>
          </a:prstGeom>
          <a:noFill/>
        </p:spPr>
      </p:pic>
      <p:pic>
        <p:nvPicPr>
          <p:cNvPr id="1037" name="Picture 13" descr="RedWhiteBlue&amp;RibbonLeftWhiteRight"/>
          <p:cNvPicPr>
            <a:picLocks noChangeAspect="1" noChangeArrowheads="1"/>
          </p:cNvPicPr>
          <p:nvPr userDrawn="1"/>
        </p:nvPicPr>
        <p:blipFill>
          <a:blip r:embed="rId15"/>
          <a:srcRect l="94176"/>
          <a:stretch>
            <a:fillRect/>
          </a:stretch>
        </p:blipFill>
        <p:spPr bwMode="auto">
          <a:xfrm>
            <a:off x="8534400" y="1676400"/>
            <a:ext cx="685800" cy="1695450"/>
          </a:xfrm>
          <a:prstGeom prst="rect">
            <a:avLst/>
          </a:prstGeom>
          <a:noFill/>
        </p:spPr>
      </p:pic>
      <p:pic>
        <p:nvPicPr>
          <p:cNvPr id="1038" name="Picture 14" descr="RedWhiteBlue&amp;RibbonLeftWhiteRight"/>
          <p:cNvPicPr>
            <a:picLocks noChangeAspect="1" noChangeArrowheads="1"/>
          </p:cNvPicPr>
          <p:nvPr userDrawn="1"/>
        </p:nvPicPr>
        <p:blipFill>
          <a:blip r:embed="rId15"/>
          <a:srcRect l="94176"/>
          <a:stretch>
            <a:fillRect/>
          </a:stretch>
        </p:blipFill>
        <p:spPr bwMode="auto">
          <a:xfrm>
            <a:off x="8534400" y="3352800"/>
            <a:ext cx="685800" cy="1695450"/>
          </a:xfrm>
          <a:prstGeom prst="rect">
            <a:avLst/>
          </a:prstGeom>
          <a:noFill/>
        </p:spPr>
      </p:pic>
      <p:pic>
        <p:nvPicPr>
          <p:cNvPr id="1039" name="Picture 15" descr="RedWhiteBlue&amp;RibbonLeftWhiteRight"/>
          <p:cNvPicPr>
            <a:picLocks noChangeAspect="1" noChangeArrowheads="1"/>
          </p:cNvPicPr>
          <p:nvPr userDrawn="1"/>
        </p:nvPicPr>
        <p:blipFill>
          <a:blip r:embed="rId15"/>
          <a:srcRect l="94176"/>
          <a:stretch>
            <a:fillRect/>
          </a:stretch>
        </p:blipFill>
        <p:spPr bwMode="auto">
          <a:xfrm>
            <a:off x="8534400" y="4191000"/>
            <a:ext cx="685800" cy="1695450"/>
          </a:xfrm>
          <a:prstGeom prst="rect">
            <a:avLst/>
          </a:prstGeom>
          <a:noFill/>
        </p:spPr>
      </p:pic>
      <p:pic>
        <p:nvPicPr>
          <p:cNvPr id="1040" name="Picture 16" descr="RedWhiteBlue&amp;RibbonLeftWhiteRight"/>
          <p:cNvPicPr>
            <a:picLocks noChangeAspect="1" noChangeArrowheads="1"/>
          </p:cNvPicPr>
          <p:nvPr userDrawn="1"/>
        </p:nvPicPr>
        <p:blipFill>
          <a:blip r:embed="rId15"/>
          <a:srcRect l="94176"/>
          <a:stretch>
            <a:fillRect/>
          </a:stretch>
        </p:blipFill>
        <p:spPr bwMode="auto">
          <a:xfrm>
            <a:off x="8534400" y="5162550"/>
            <a:ext cx="685800" cy="1695450"/>
          </a:xfrm>
          <a:prstGeom prst="rect">
            <a:avLst/>
          </a:prstGeom>
          <a:noFill/>
        </p:spPr>
      </p:pic>
      <p:pic>
        <p:nvPicPr>
          <p:cNvPr id="1041" name="Picture 17" descr="franceo"/>
          <p:cNvPicPr>
            <a:picLocks noChangeAspect="1" noChangeArrowheads="1"/>
          </p:cNvPicPr>
          <p:nvPr userDrawn="1"/>
        </p:nvPicPr>
        <p:blipFill>
          <a:blip r:embed="rId16">
            <a:lum bright="76000" contrast="-70000"/>
          </a:blip>
          <a:srcRect/>
          <a:stretch>
            <a:fillRect/>
          </a:stretch>
        </p:blipFill>
        <p:spPr bwMode="auto">
          <a:xfrm>
            <a:off x="1524000" y="1941513"/>
            <a:ext cx="6248400" cy="3621087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gi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cl.ac.uk/history/courses/europe1/chron/rch5.htm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napoleonguide.com/index.htm" TargetMode="External"/><Relationship Id="rId4" Type="http://schemas.openxmlformats.org/officeDocument/2006/relationships/hyperlink" Target="http://chnm.gmu.edu/revolution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2"/>
          <p:cNvSpPr>
            <a:spLocks noChangeArrowheads="1" noChangeShapeType="1" noTextEdit="1"/>
          </p:cNvSpPr>
          <p:nvPr/>
        </p:nvSpPr>
        <p:spPr bwMode="auto">
          <a:xfrm>
            <a:off x="1214438" y="762000"/>
            <a:ext cx="6853237" cy="411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EC0000"/>
                  </a:solidFill>
                  <a:round/>
                  <a:headEnd/>
                  <a:tailEnd/>
                </a:ln>
                <a:solidFill>
                  <a:schemeClr val="accent2">
                    <a:alpha val="50000"/>
                  </a:schemeClr>
                </a:solidFill>
                <a:effectLst>
                  <a:outerShdw dist="28398" dir="1593903" algn="ctr" rotWithShape="0">
                    <a:srgbClr val="000099"/>
                  </a:outerShdw>
                </a:effectLst>
                <a:latin typeface="Edwardian Script ITC"/>
              </a:rPr>
              <a:t>The French Revolution</a:t>
            </a:r>
          </a:p>
          <a:p>
            <a:pPr algn="ctr"/>
            <a:r>
              <a:rPr lang="en-US" sz="3600" kern="10">
                <a:ln w="12700">
                  <a:solidFill>
                    <a:srgbClr val="EC0000"/>
                  </a:solidFill>
                  <a:round/>
                  <a:headEnd/>
                  <a:tailEnd/>
                </a:ln>
                <a:solidFill>
                  <a:schemeClr val="accent2">
                    <a:alpha val="50000"/>
                  </a:schemeClr>
                </a:solidFill>
                <a:effectLst>
                  <a:outerShdw dist="28398" dir="1593903" algn="ctr" rotWithShape="0">
                    <a:srgbClr val="000099"/>
                  </a:outerShdw>
                </a:effectLst>
                <a:latin typeface="Edwardian Script ITC"/>
              </a:rPr>
              <a:t>"Radical" Phase:</a:t>
            </a:r>
          </a:p>
          <a:p>
            <a:pPr algn="ctr"/>
            <a:r>
              <a:rPr lang="en-US" sz="3600" kern="10">
                <a:ln w="12700">
                  <a:solidFill>
                    <a:srgbClr val="EC0000"/>
                  </a:solidFill>
                  <a:round/>
                  <a:headEnd/>
                  <a:tailEnd/>
                </a:ln>
                <a:solidFill>
                  <a:schemeClr val="accent2">
                    <a:alpha val="50000"/>
                  </a:schemeClr>
                </a:solidFill>
                <a:effectLst>
                  <a:outerShdw dist="28398" dir="1593903" algn="ctr" rotWithShape="0">
                    <a:srgbClr val="000099"/>
                  </a:outerShdw>
                </a:effectLst>
                <a:latin typeface="Edwardian Script ITC"/>
              </a:rPr>
              <a:t>1793-1794</a:t>
            </a:r>
          </a:p>
        </p:txBody>
      </p:sp>
      <p:pic>
        <p:nvPicPr>
          <p:cNvPr id="18435" name="Picture 3" descr="Image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3962400"/>
            <a:ext cx="847725" cy="942975"/>
          </a:xfrm>
          <a:prstGeom prst="rect">
            <a:avLst/>
          </a:prstGeom>
          <a:noFill/>
        </p:spPr>
      </p:pic>
      <p:pic>
        <p:nvPicPr>
          <p:cNvPr id="18436" name="Picture 4" descr="Image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3962400"/>
            <a:ext cx="847725" cy="942975"/>
          </a:xfrm>
          <a:prstGeom prst="rect">
            <a:avLst/>
          </a:prstGeom>
          <a:noFill/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752600" y="5578475"/>
            <a:ext cx="5715000" cy="83185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C2042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ilboDisplay" pitchFamily="2" charset="0"/>
              </a:rPr>
              <a:t>By:  Susan M. Pojer</a:t>
            </a:r>
            <a:br>
              <a:rPr lang="en-US" sz="2400" b="1">
                <a:solidFill>
                  <a:srgbClr val="C2042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ilboDisplay" pitchFamily="2" charset="0"/>
              </a:rPr>
            </a:br>
            <a:r>
              <a:rPr lang="en-US" sz="2400" b="1">
                <a:solidFill>
                  <a:srgbClr val="C2042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ilboDisplay" pitchFamily="2" charset="0"/>
              </a:rPr>
              <a:t>Horace Greeley H. S.   Chappaqua, NY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Text Box 2"/>
          <p:cNvSpPr txBox="1">
            <a:spLocks noChangeArrowheads="1"/>
          </p:cNvSpPr>
          <p:nvPr/>
        </p:nvSpPr>
        <p:spPr bwMode="auto">
          <a:xfrm>
            <a:off x="1066800" y="349250"/>
            <a:ext cx="7010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Political Spectrum</a:t>
            </a:r>
          </a:p>
        </p:txBody>
      </p:sp>
      <p:pic>
        <p:nvPicPr>
          <p:cNvPr id="270339" name="Picture 3" descr="spec"/>
          <p:cNvPicPr>
            <a:picLocks noChangeAspect="1" noChangeArrowheads="1"/>
          </p:cNvPicPr>
          <p:nvPr/>
        </p:nvPicPr>
        <p:blipFill>
          <a:blip r:embed="rId3"/>
          <a:srcRect l="6335" t="9651" r="3168" b="16354"/>
          <a:stretch>
            <a:fillRect/>
          </a:stretch>
        </p:blipFill>
        <p:spPr bwMode="auto">
          <a:xfrm>
            <a:off x="838200" y="2224088"/>
            <a:ext cx="76200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0340" name="Text Box 4"/>
          <p:cNvSpPr txBox="1">
            <a:spLocks noChangeArrowheads="1"/>
          </p:cNvSpPr>
          <p:nvPr/>
        </p:nvSpPr>
        <p:spPr bwMode="auto">
          <a:xfrm>
            <a:off x="3200400" y="6096000"/>
            <a:ext cx="12954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i="1">
                <a:solidFill>
                  <a:srgbClr val="E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Jacobins</a:t>
            </a:r>
          </a:p>
        </p:txBody>
      </p:sp>
      <p:sp>
        <p:nvSpPr>
          <p:cNvPr id="270341" name="Text Box 5"/>
          <p:cNvSpPr txBox="1">
            <a:spLocks noChangeArrowheads="1"/>
          </p:cNvSpPr>
          <p:nvPr/>
        </p:nvSpPr>
        <p:spPr bwMode="auto">
          <a:xfrm>
            <a:off x="1524000" y="4875213"/>
            <a:ext cx="1828800" cy="60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Montagnards</a:t>
            </a: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(“The Mountain”)</a:t>
            </a:r>
          </a:p>
        </p:txBody>
      </p:sp>
      <p:sp>
        <p:nvSpPr>
          <p:cNvPr id="270342" name="Text Box 6"/>
          <p:cNvSpPr txBox="1">
            <a:spLocks noChangeArrowheads="1"/>
          </p:cNvSpPr>
          <p:nvPr/>
        </p:nvSpPr>
        <p:spPr bwMode="auto">
          <a:xfrm>
            <a:off x="4800600" y="5029200"/>
            <a:ext cx="18288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i="1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Girondists</a:t>
            </a:r>
          </a:p>
        </p:txBody>
      </p:sp>
      <p:sp>
        <p:nvSpPr>
          <p:cNvPr id="270343" name="Text Box 7"/>
          <p:cNvSpPr txBox="1">
            <a:spLocks noChangeArrowheads="1"/>
          </p:cNvSpPr>
          <p:nvPr/>
        </p:nvSpPr>
        <p:spPr bwMode="auto">
          <a:xfrm>
            <a:off x="6172200" y="5348288"/>
            <a:ext cx="1828800" cy="671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i="1">
                <a:solidFill>
                  <a:srgbClr val="C0780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Monarchíen</a:t>
            </a:r>
            <a:br>
              <a:rPr lang="en-US" sz="2000" b="1" i="1">
                <a:solidFill>
                  <a:srgbClr val="C0780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b="1">
                <a:solidFill>
                  <a:srgbClr val="C0780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(Royalists)</a:t>
            </a:r>
          </a:p>
        </p:txBody>
      </p:sp>
      <p:sp>
        <p:nvSpPr>
          <p:cNvPr id="270344" name="Rectangle 8"/>
          <p:cNvSpPr>
            <a:spLocks noChangeArrowheads="1"/>
          </p:cNvSpPr>
          <p:nvPr/>
        </p:nvSpPr>
        <p:spPr bwMode="auto">
          <a:xfrm>
            <a:off x="823913" y="4137025"/>
            <a:ext cx="1077912" cy="434975"/>
          </a:xfrm>
          <a:prstGeom prst="rect">
            <a:avLst/>
          </a:prstGeom>
          <a:noFill/>
          <a:ln w="38100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1790s:</a:t>
            </a:r>
          </a:p>
        </p:txBody>
      </p:sp>
      <p:sp>
        <p:nvSpPr>
          <p:cNvPr id="270345" name="Line 9"/>
          <p:cNvSpPr>
            <a:spLocks noChangeShapeType="1"/>
          </p:cNvSpPr>
          <p:nvPr/>
        </p:nvSpPr>
        <p:spPr bwMode="auto">
          <a:xfrm flipV="1">
            <a:off x="7086600" y="3671888"/>
            <a:ext cx="0" cy="1752600"/>
          </a:xfrm>
          <a:prstGeom prst="line">
            <a:avLst/>
          </a:prstGeom>
          <a:noFill/>
          <a:ln w="28575">
            <a:solidFill>
              <a:srgbClr val="C07802"/>
            </a:solidFill>
            <a:round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0346" name="Line 10"/>
          <p:cNvSpPr>
            <a:spLocks noChangeShapeType="1"/>
          </p:cNvSpPr>
          <p:nvPr/>
        </p:nvSpPr>
        <p:spPr bwMode="auto">
          <a:xfrm flipV="1">
            <a:off x="2514600" y="3748088"/>
            <a:ext cx="0" cy="1219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70347" name="Line 11"/>
          <p:cNvSpPr>
            <a:spLocks noChangeShapeType="1"/>
          </p:cNvSpPr>
          <p:nvPr/>
        </p:nvSpPr>
        <p:spPr bwMode="auto">
          <a:xfrm flipV="1">
            <a:off x="5715000" y="3976688"/>
            <a:ext cx="0" cy="1143000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0348" name="Line 12"/>
          <p:cNvSpPr>
            <a:spLocks noChangeShapeType="1"/>
          </p:cNvSpPr>
          <p:nvPr/>
        </p:nvSpPr>
        <p:spPr bwMode="auto">
          <a:xfrm flipH="1" flipV="1">
            <a:off x="2514600" y="5486400"/>
            <a:ext cx="0" cy="838200"/>
          </a:xfrm>
          <a:prstGeom prst="line">
            <a:avLst/>
          </a:prstGeom>
          <a:noFill/>
          <a:ln w="28575">
            <a:solidFill>
              <a:srgbClr val="EC0000"/>
            </a:solidFill>
            <a:round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0349" name="Text Box 13"/>
          <p:cNvSpPr txBox="1">
            <a:spLocks noChangeArrowheads="1"/>
          </p:cNvSpPr>
          <p:nvPr/>
        </p:nvSpPr>
        <p:spPr bwMode="auto">
          <a:xfrm>
            <a:off x="3886200" y="4418013"/>
            <a:ext cx="1828800" cy="671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Plain</a:t>
            </a:r>
            <a:br>
              <a:rPr lang="en-US" sz="2000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(swing votes)</a:t>
            </a:r>
          </a:p>
        </p:txBody>
      </p:sp>
      <p:sp>
        <p:nvSpPr>
          <p:cNvPr id="270350" name="Line 14"/>
          <p:cNvSpPr>
            <a:spLocks noChangeShapeType="1"/>
          </p:cNvSpPr>
          <p:nvPr/>
        </p:nvSpPr>
        <p:spPr bwMode="auto">
          <a:xfrm flipV="1">
            <a:off x="4800600" y="3976688"/>
            <a:ext cx="0" cy="5334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0351" name="Line 15"/>
          <p:cNvSpPr>
            <a:spLocks noChangeShapeType="1"/>
          </p:cNvSpPr>
          <p:nvPr/>
        </p:nvSpPr>
        <p:spPr bwMode="auto">
          <a:xfrm flipH="1" flipV="1">
            <a:off x="5105400" y="5486400"/>
            <a:ext cx="0" cy="838200"/>
          </a:xfrm>
          <a:prstGeom prst="line">
            <a:avLst/>
          </a:prstGeom>
          <a:noFill/>
          <a:ln w="28575">
            <a:solidFill>
              <a:srgbClr val="EC0000"/>
            </a:solidFill>
            <a:round/>
            <a:headEnd/>
            <a:tailEnd type="arrow" w="med" len="med"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0352" name="Line 16"/>
          <p:cNvSpPr>
            <a:spLocks noChangeShapeType="1"/>
          </p:cNvSpPr>
          <p:nvPr/>
        </p:nvSpPr>
        <p:spPr bwMode="auto">
          <a:xfrm>
            <a:off x="2514600" y="6324600"/>
            <a:ext cx="762000" cy="0"/>
          </a:xfrm>
          <a:prstGeom prst="line">
            <a:avLst/>
          </a:prstGeom>
          <a:noFill/>
          <a:ln w="28575">
            <a:solidFill>
              <a:srgbClr val="DC00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0353" name="Line 17"/>
          <p:cNvSpPr>
            <a:spLocks noChangeShapeType="1"/>
          </p:cNvSpPr>
          <p:nvPr/>
        </p:nvSpPr>
        <p:spPr bwMode="auto">
          <a:xfrm>
            <a:off x="4419600" y="6324600"/>
            <a:ext cx="685800" cy="0"/>
          </a:xfrm>
          <a:prstGeom prst="line">
            <a:avLst/>
          </a:prstGeom>
          <a:noFill/>
          <a:ln w="28575">
            <a:solidFill>
              <a:srgbClr val="DC0000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0354" name="Rectangle 18"/>
          <p:cNvSpPr>
            <a:spLocks noChangeArrowheads="1"/>
          </p:cNvSpPr>
          <p:nvPr/>
        </p:nvSpPr>
        <p:spPr bwMode="auto">
          <a:xfrm>
            <a:off x="827088" y="1622425"/>
            <a:ext cx="1611312" cy="434975"/>
          </a:xfrm>
          <a:prstGeom prst="rect">
            <a:avLst/>
          </a:prstGeom>
          <a:noFill/>
          <a:ln w="38100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TODAY: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70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270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270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270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270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270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270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270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270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0"/>
                                        <p:tgtEl>
                                          <p:spTgt spid="270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270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0"/>
                                        <p:tgtEl>
                                          <p:spTgt spid="270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40" grpId="0"/>
      <p:bldP spid="270341" grpId="0"/>
      <p:bldP spid="270342" grpId="0"/>
      <p:bldP spid="270343" grpId="0"/>
      <p:bldP spid="270344" grpId="0" animBg="1"/>
      <p:bldP spid="270345" grpId="0" animBg="1"/>
      <p:bldP spid="270346" grpId="0" animBg="1"/>
      <p:bldP spid="270347" grpId="0" animBg="1"/>
      <p:bldP spid="270348" grpId="0" animBg="1"/>
      <p:bldP spid="270349" grpId="0"/>
      <p:bldP spid="270350" grpId="0" animBg="1"/>
      <p:bldP spid="2703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Text Box 2"/>
          <p:cNvSpPr txBox="1">
            <a:spLocks noChangeArrowheads="1"/>
          </p:cNvSpPr>
          <p:nvPr/>
        </p:nvSpPr>
        <p:spPr bwMode="auto">
          <a:xfrm>
            <a:off x="838200" y="204788"/>
            <a:ext cx="7467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Politics of the </a:t>
            </a:r>
            <a:b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National Convention </a:t>
            </a:r>
            <a:r>
              <a:rPr 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(1792-1795)</a:t>
            </a:r>
          </a:p>
        </p:txBody>
      </p:sp>
      <p:sp>
        <p:nvSpPr>
          <p:cNvPr id="272387" name="Rectangle 3"/>
          <p:cNvSpPr>
            <a:spLocks noChangeArrowheads="1"/>
          </p:cNvSpPr>
          <p:nvPr/>
        </p:nvSpPr>
        <p:spPr bwMode="auto">
          <a:xfrm>
            <a:off x="1452563" y="1965325"/>
            <a:ext cx="2052637" cy="457200"/>
          </a:xfrm>
          <a:prstGeom prst="rect">
            <a:avLst/>
          </a:prstGeom>
          <a:solidFill>
            <a:srgbClr val="EC0000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2"/>
            </a:prst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Montagnards</a:t>
            </a:r>
          </a:p>
        </p:txBody>
      </p:sp>
      <p:sp>
        <p:nvSpPr>
          <p:cNvPr id="272388" name="Rectangle 4"/>
          <p:cNvSpPr>
            <a:spLocks noChangeArrowheads="1"/>
          </p:cNvSpPr>
          <p:nvPr/>
        </p:nvSpPr>
        <p:spPr bwMode="auto">
          <a:xfrm>
            <a:off x="5837238" y="1970088"/>
            <a:ext cx="1935162" cy="457200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2"/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Girondists</a:t>
            </a:r>
          </a:p>
        </p:txBody>
      </p:sp>
      <p:sp>
        <p:nvSpPr>
          <p:cNvPr id="272389" name="Line 5"/>
          <p:cNvSpPr>
            <a:spLocks noChangeShapeType="1"/>
          </p:cNvSpPr>
          <p:nvPr/>
        </p:nvSpPr>
        <p:spPr bwMode="auto">
          <a:xfrm>
            <a:off x="3502025" y="2193925"/>
            <a:ext cx="533400" cy="0"/>
          </a:xfrm>
          <a:prstGeom prst="line">
            <a:avLst/>
          </a:prstGeom>
          <a:noFill/>
          <a:ln w="38100">
            <a:solidFill>
              <a:srgbClr val="D20000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2390" name="Line 6"/>
          <p:cNvSpPr>
            <a:spLocks noChangeShapeType="1"/>
          </p:cNvSpPr>
          <p:nvPr/>
        </p:nvSpPr>
        <p:spPr bwMode="auto">
          <a:xfrm flipH="1">
            <a:off x="5330825" y="2193925"/>
            <a:ext cx="533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2391" name="AutoShape 7"/>
          <p:cNvSpPr>
            <a:spLocks noChangeArrowheads="1"/>
          </p:cNvSpPr>
          <p:nvPr/>
        </p:nvSpPr>
        <p:spPr bwMode="auto">
          <a:xfrm>
            <a:off x="4114800" y="1660525"/>
            <a:ext cx="1146175" cy="914400"/>
          </a:xfrm>
          <a:prstGeom prst="star24">
            <a:avLst>
              <a:gd name="adj" fmla="val 37500"/>
            </a:avLst>
          </a:prstGeom>
          <a:gradFill rotWithShape="1">
            <a:gsLst>
              <a:gs pos="0">
                <a:srgbClr val="FF9933"/>
              </a:gs>
              <a:gs pos="100000">
                <a:srgbClr val="FF9933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tx2"/>
            </a:prstShdw>
          </a:effec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2392" name="Text Box 8"/>
          <p:cNvSpPr txBox="1">
            <a:spLocks noChangeArrowheads="1"/>
          </p:cNvSpPr>
          <p:nvPr/>
        </p:nvSpPr>
        <p:spPr bwMode="auto">
          <a:xfrm>
            <a:off x="838200" y="2651125"/>
            <a:ext cx="4191000" cy="3749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90513" indent="-290513" eaLnBrk="0" hangingPunct="0">
              <a:spcBef>
                <a:spcPct val="50000"/>
              </a:spcBef>
              <a:buClr>
                <a:srgbClr val="D20000"/>
              </a:buClr>
              <a:buFont typeface="Wingdings" pitchFamily="2" charset="2"/>
              <a:buChar char="«"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Power base in Paris.</a:t>
            </a:r>
          </a:p>
          <a:p>
            <a:pPr marL="290513" indent="-290513" eaLnBrk="0" hangingPunct="0">
              <a:spcBef>
                <a:spcPct val="50000"/>
              </a:spcBef>
              <a:buClr>
                <a:srgbClr val="D20000"/>
              </a:buClr>
              <a:buFont typeface="Wingdings" pitchFamily="2" charset="2"/>
              <a:buChar char="«"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Main support from the </a:t>
            </a:r>
            <a:b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sans-culottes</a:t>
            </a: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.</a:t>
            </a:r>
          </a:p>
          <a:p>
            <a:pPr marL="290513" indent="-290513" eaLnBrk="0" hangingPunct="0">
              <a:spcBef>
                <a:spcPct val="50000"/>
              </a:spcBef>
              <a:buClr>
                <a:srgbClr val="D20000"/>
              </a:buClr>
              <a:buFont typeface="Wingdings" pitchFamily="2" charset="2"/>
              <a:buChar char="«"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Would adopt extreme measures to achieve their goals.</a:t>
            </a:r>
          </a:p>
          <a:p>
            <a:pPr marL="290513" indent="-290513" eaLnBrk="0" hangingPunct="0">
              <a:spcBef>
                <a:spcPct val="50000"/>
              </a:spcBef>
              <a:buClr>
                <a:srgbClr val="D20000"/>
              </a:buClr>
              <a:buFont typeface="Wingdings" pitchFamily="2" charset="2"/>
              <a:buChar char="«"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Saw Paris as the center of the Revolution.</a:t>
            </a:r>
          </a:p>
          <a:p>
            <a:pPr marL="290513" indent="-290513" eaLnBrk="0" hangingPunct="0">
              <a:spcBef>
                <a:spcPct val="50000"/>
              </a:spcBef>
              <a:buClr>
                <a:srgbClr val="D20000"/>
              </a:buClr>
              <a:buFont typeface="Wingdings" pitchFamily="2" charset="2"/>
              <a:buChar char="«"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More centralized [in Paris] approach to government.</a:t>
            </a:r>
          </a:p>
        </p:txBody>
      </p:sp>
      <p:sp>
        <p:nvSpPr>
          <p:cNvPr id="272393" name="Text Box 9"/>
          <p:cNvSpPr txBox="1">
            <a:spLocks noChangeArrowheads="1"/>
          </p:cNvSpPr>
          <p:nvPr/>
        </p:nvSpPr>
        <p:spPr bwMode="auto">
          <a:xfrm>
            <a:off x="5181600" y="2651125"/>
            <a:ext cx="3124200" cy="3902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90513" indent="-290513" eaLnBrk="0" hangingPunct="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«"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Power base in the provinces.</a:t>
            </a:r>
          </a:p>
          <a:p>
            <a:pPr marL="290513" indent="-290513" eaLnBrk="0" hangingPunct="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«"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Feared the influence of the </a:t>
            </a:r>
            <a:r>
              <a:rPr 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sans-culottes</a:t>
            </a: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.</a:t>
            </a:r>
          </a:p>
          <a:p>
            <a:pPr marL="290513" indent="-290513" eaLnBrk="0" hangingPunct="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«"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Feared the dominance of Paris in national politics.</a:t>
            </a:r>
          </a:p>
          <a:p>
            <a:pPr marL="290513" indent="-290513" eaLnBrk="0" hangingPunct="0"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«"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Supported more national government centralization [federalism].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2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2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272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85" decel="100000"/>
                                        <p:tgtEl>
                                          <p:spTgt spid="272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85" decel="100000"/>
                                        <p:tgtEl>
                                          <p:spTgt spid="2723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385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72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72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0"/>
                                        <p:tgtEl>
                                          <p:spTgt spid="272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87" grpId="0" animBg="1"/>
      <p:bldP spid="272388" grpId="0" animBg="1"/>
      <p:bldP spid="272389" grpId="0" animBg="1"/>
      <p:bldP spid="272390" grpId="0" animBg="1"/>
      <p:bldP spid="272391" grpId="0" animBg="1"/>
      <p:bldP spid="272392" grpId="0"/>
      <p:bldP spid="2723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Text Box 2"/>
          <p:cNvSpPr txBox="1">
            <a:spLocks noChangeArrowheads="1"/>
          </p:cNvSpPr>
          <p:nvPr/>
        </p:nvSpPr>
        <p:spPr bwMode="auto">
          <a:xfrm>
            <a:off x="838200" y="257175"/>
            <a:ext cx="76200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“Purifying” Pot of the Jacobin</a:t>
            </a:r>
            <a:endParaRPr lang="en-US" sz="4800" b="1" i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pic>
        <p:nvPicPr>
          <p:cNvPr id="274435" name="Picture 3" descr="cartoon-the purifying pot of the Jacobins"/>
          <p:cNvPicPr>
            <a:picLocks noChangeAspect="1" noChangeArrowheads="1"/>
          </p:cNvPicPr>
          <p:nvPr/>
        </p:nvPicPr>
        <p:blipFill>
          <a:blip r:embed="rId3">
            <a:lum bright="-12000" contrast="12000"/>
          </a:blip>
          <a:srcRect l="7692" t="3426" r="7692" b="5815"/>
          <a:stretch>
            <a:fillRect/>
          </a:stretch>
        </p:blipFill>
        <p:spPr bwMode="auto">
          <a:xfrm>
            <a:off x="2514600" y="2319338"/>
            <a:ext cx="4038600" cy="3243262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Text Box 2"/>
          <p:cNvSpPr txBox="1">
            <a:spLocks noChangeArrowheads="1"/>
          </p:cNvSpPr>
          <p:nvPr/>
        </p:nvSpPr>
        <p:spPr bwMode="auto">
          <a:xfrm>
            <a:off x="1752600" y="228600"/>
            <a:ext cx="57499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Louis XVI as a Pig</a:t>
            </a:r>
          </a:p>
        </p:txBody>
      </p:sp>
      <p:pic>
        <p:nvPicPr>
          <p:cNvPr id="276483" name="Picture 3" descr="82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2353" t="4408" r="3529" b="5234"/>
          <a:stretch>
            <a:fillRect/>
          </a:stretch>
        </p:blipFill>
        <p:spPr bwMode="auto">
          <a:xfrm>
            <a:off x="2906713" y="1143000"/>
            <a:ext cx="3494087" cy="358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6484" name="Text Box 4"/>
          <p:cNvSpPr txBox="1">
            <a:spLocks noChangeArrowheads="1"/>
          </p:cNvSpPr>
          <p:nvPr/>
        </p:nvSpPr>
        <p:spPr bwMode="auto">
          <a:xfrm>
            <a:off x="1371600" y="4876800"/>
            <a:ext cx="6705600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1175" indent="-511175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</a:pPr>
            <a:r>
              <a:rPr lang="en-US" sz="2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For the Montagnards, the king was a traitor.</a:t>
            </a:r>
          </a:p>
          <a:p>
            <a:pPr marL="511175" indent="-511175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</a:pPr>
            <a:r>
              <a:rPr lang="en-US" sz="2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Girondins felt that the Revolution had gone far enough and didn’t want to execute the king [maybe exile him].</a:t>
            </a:r>
            <a:endParaRPr lang="en-US" sz="22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Text Box 2"/>
          <p:cNvSpPr txBox="1">
            <a:spLocks noChangeArrowheads="1"/>
          </p:cNvSpPr>
          <p:nvPr/>
        </p:nvSpPr>
        <p:spPr bwMode="auto">
          <a:xfrm>
            <a:off x="685800" y="263525"/>
            <a:ext cx="7772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Louis XVI’s Head </a:t>
            </a:r>
            <a:r>
              <a:rPr lang="en-US" sz="3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(January 21, 1793)</a:t>
            </a:r>
          </a:p>
        </p:txBody>
      </p:sp>
      <p:pic>
        <p:nvPicPr>
          <p:cNvPr id="278531" name="Picture 3" descr="louis16-execu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9013" y="1219200"/>
            <a:ext cx="3659187" cy="502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78532" name="Text Box 4"/>
          <p:cNvSpPr txBox="1">
            <a:spLocks noChangeArrowheads="1"/>
          </p:cNvSpPr>
          <p:nvPr/>
        </p:nvSpPr>
        <p:spPr bwMode="auto">
          <a:xfrm>
            <a:off x="4724400" y="1143000"/>
            <a:ext cx="3657600" cy="5453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1175" indent="-511175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</a:pPr>
            <a:r>
              <a:rPr lang="en-US" sz="2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trial of the king was hastened by the discovery in a secret cupboard in the Tuilieres of a cache of documents.</a:t>
            </a:r>
          </a:p>
          <a:p>
            <a:pPr marL="511175" indent="-511175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</a:pPr>
            <a:r>
              <a:rPr lang="en-US" sz="2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They proved conclusively Louis’ knowledge and encouragement of foreign intervention.</a:t>
            </a:r>
          </a:p>
          <a:p>
            <a:pPr marL="511175" indent="-511175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</a:pPr>
            <a:r>
              <a:rPr lang="en-US" sz="2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National Convention voted</a:t>
            </a:r>
            <a:br>
              <a:rPr lang="en-US" sz="2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387 to 334</a:t>
            </a:r>
            <a:r>
              <a:rPr lang="en-US" sz="2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to execute the monarchs.</a:t>
            </a:r>
            <a:endParaRPr lang="en-US" sz="22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578" name="Picture 2" descr="Something for the Crowned Jugglers to Reflect On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43400" y="990600"/>
            <a:ext cx="3895725" cy="54102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80579" name="Text Box 3"/>
          <p:cNvSpPr txBox="1">
            <a:spLocks noChangeArrowheads="1"/>
          </p:cNvSpPr>
          <p:nvPr/>
        </p:nvSpPr>
        <p:spPr bwMode="auto">
          <a:xfrm>
            <a:off x="685800" y="228600"/>
            <a:ext cx="7770813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Death of “Citizen” Louis Capet</a:t>
            </a:r>
          </a:p>
        </p:txBody>
      </p:sp>
      <p:sp>
        <p:nvSpPr>
          <p:cNvPr id="280580" name="Rectangle 4"/>
          <p:cNvSpPr>
            <a:spLocks noChangeArrowheads="1"/>
          </p:cNvSpPr>
          <p:nvPr/>
        </p:nvSpPr>
        <p:spPr bwMode="auto">
          <a:xfrm>
            <a:off x="825500" y="1493838"/>
            <a:ext cx="3289300" cy="1096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Matter for reflection</a:t>
            </a:r>
            <a:br>
              <a:rPr lang="en-US" sz="2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for the crowned jugglers.</a:t>
            </a:r>
          </a:p>
        </p:txBody>
      </p:sp>
      <p:sp>
        <p:nvSpPr>
          <p:cNvPr id="280581" name="Rectangle 5"/>
          <p:cNvSpPr>
            <a:spLocks noChangeArrowheads="1"/>
          </p:cNvSpPr>
          <p:nvPr/>
        </p:nvSpPr>
        <p:spPr bwMode="auto">
          <a:xfrm>
            <a:off x="1073150" y="4471988"/>
            <a:ext cx="296545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So impure blood</a:t>
            </a:r>
            <a:br>
              <a:rPr lang="en-US" sz="2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doesn’t soil our land!</a:t>
            </a:r>
          </a:p>
        </p:txBody>
      </p:sp>
      <p:sp>
        <p:nvSpPr>
          <p:cNvPr id="280582" name="Line 6"/>
          <p:cNvSpPr>
            <a:spLocks noChangeShapeType="1"/>
          </p:cNvSpPr>
          <p:nvPr/>
        </p:nvSpPr>
        <p:spPr bwMode="auto">
          <a:xfrm flipV="1">
            <a:off x="3886200" y="1219200"/>
            <a:ext cx="533400" cy="3048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80583" name="Line 7"/>
          <p:cNvSpPr>
            <a:spLocks noChangeShapeType="1"/>
          </p:cNvSpPr>
          <p:nvPr/>
        </p:nvSpPr>
        <p:spPr bwMode="auto">
          <a:xfrm>
            <a:off x="4114800" y="5029200"/>
            <a:ext cx="457200" cy="2286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Text Box 2"/>
          <p:cNvSpPr txBox="1">
            <a:spLocks noChangeArrowheads="1"/>
          </p:cNvSpPr>
          <p:nvPr/>
        </p:nvSpPr>
        <p:spPr bwMode="auto">
          <a:xfrm>
            <a:off x="914400" y="315913"/>
            <a:ext cx="74263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Marie Antoinette as a Serpent</a:t>
            </a:r>
          </a:p>
        </p:txBody>
      </p:sp>
      <p:pic>
        <p:nvPicPr>
          <p:cNvPr id="282627" name="Picture 3" descr="83"/>
          <p:cNvPicPr>
            <a:picLocks noChangeAspect="1" noChangeArrowheads="1"/>
          </p:cNvPicPr>
          <p:nvPr/>
        </p:nvPicPr>
        <p:blipFill>
          <a:blip r:embed="rId3"/>
          <a:srcRect l="1544" t="3030" r="2672" b="3030"/>
          <a:stretch>
            <a:fillRect/>
          </a:stretch>
        </p:blipFill>
        <p:spPr bwMode="auto">
          <a:xfrm>
            <a:off x="2438400" y="1371600"/>
            <a:ext cx="4267200" cy="426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2057400" y="5791200"/>
            <a:ext cx="5106988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“Widow Capet”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Text Box 2"/>
          <p:cNvSpPr txBox="1">
            <a:spLocks noChangeArrowheads="1"/>
          </p:cNvSpPr>
          <p:nvPr/>
        </p:nvSpPr>
        <p:spPr bwMode="auto">
          <a:xfrm>
            <a:off x="1295400" y="152400"/>
            <a:ext cx="6705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3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sz="4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Marie Antoinette </a:t>
            </a:r>
            <a:br>
              <a:rPr lang="en-US" sz="4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on the Way to the Guillotine</a:t>
            </a:r>
          </a:p>
        </p:txBody>
      </p:sp>
      <p:pic>
        <p:nvPicPr>
          <p:cNvPr id="284675" name="Picture 3" descr="Marie Antoinette on the way to the guillotine"/>
          <p:cNvPicPr>
            <a:picLocks noChangeAspect="1" noChangeArrowheads="1"/>
          </p:cNvPicPr>
          <p:nvPr/>
        </p:nvPicPr>
        <p:blipFill>
          <a:blip r:embed="rId3">
            <a:lum bright="6000" contrast="6000"/>
          </a:blip>
          <a:srcRect/>
          <a:stretch>
            <a:fillRect/>
          </a:stretch>
        </p:blipFill>
        <p:spPr bwMode="auto">
          <a:xfrm>
            <a:off x="1143000" y="1752600"/>
            <a:ext cx="7010400" cy="47132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Text Box 2"/>
          <p:cNvSpPr txBox="1">
            <a:spLocks noChangeArrowheads="1"/>
          </p:cNvSpPr>
          <p:nvPr/>
        </p:nvSpPr>
        <p:spPr bwMode="auto">
          <a:xfrm>
            <a:off x="1295400" y="228600"/>
            <a:ext cx="6705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Marie Antoinette Died in October, 1793</a:t>
            </a:r>
          </a:p>
        </p:txBody>
      </p:sp>
      <p:pic>
        <p:nvPicPr>
          <p:cNvPr id="286723" name="Picture 3" descr="img0046"/>
          <p:cNvPicPr>
            <a:picLocks noChangeAspect="1" noChangeArrowheads="1"/>
          </p:cNvPicPr>
          <p:nvPr/>
        </p:nvPicPr>
        <p:blipFill>
          <a:blip r:embed="rId3">
            <a:lum bright="12000" contrast="6000"/>
          </a:blip>
          <a:srcRect l="1593" t="2441" r="4140" b="2441"/>
          <a:stretch>
            <a:fillRect/>
          </a:stretch>
        </p:blipFill>
        <p:spPr bwMode="auto">
          <a:xfrm>
            <a:off x="5181600" y="1752600"/>
            <a:ext cx="3021013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24" name="Picture 4" descr="Guillotined"/>
          <p:cNvPicPr>
            <a:picLocks noChangeAspect="1" noChangeArrowheads="1"/>
          </p:cNvPicPr>
          <p:nvPr/>
        </p:nvPicPr>
        <p:blipFill>
          <a:blip r:embed="rId4">
            <a:lum bright="-6000" contrast="6000"/>
          </a:blip>
          <a:srcRect/>
          <a:stretch>
            <a:fillRect/>
          </a:stretch>
        </p:blipFill>
        <p:spPr bwMode="auto">
          <a:xfrm>
            <a:off x="1143000" y="1981200"/>
            <a:ext cx="3611563" cy="3733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Text Box 2"/>
          <p:cNvSpPr txBox="1">
            <a:spLocks noChangeArrowheads="1"/>
          </p:cNvSpPr>
          <p:nvPr/>
        </p:nvSpPr>
        <p:spPr bwMode="auto">
          <a:xfrm>
            <a:off x="1646238" y="152400"/>
            <a:ext cx="5821362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3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Attempts to Control</a:t>
            </a:r>
            <a:br>
              <a:rPr lang="en-US" sz="43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3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Growing Crisis</a:t>
            </a:r>
          </a:p>
        </p:txBody>
      </p:sp>
      <p:sp>
        <p:nvSpPr>
          <p:cNvPr id="288771" name="Rectangle 3"/>
          <p:cNvSpPr>
            <a:spLocks noChangeArrowheads="1"/>
          </p:cNvSpPr>
          <p:nvPr/>
        </p:nvSpPr>
        <p:spPr bwMode="auto">
          <a:xfrm>
            <a:off x="1066800" y="1735138"/>
            <a:ext cx="6813550" cy="884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AutoNum type="arabicPeriod"/>
            </a:pPr>
            <a:r>
              <a:rPr 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Revolutionary Tribunal in Paris</a:t>
            </a: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</a:t>
            </a: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try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suspected counter-revolutionaries.</a:t>
            </a:r>
          </a:p>
        </p:txBody>
      </p:sp>
      <p:sp>
        <p:nvSpPr>
          <p:cNvPr id="288772" name="Rectangle 4"/>
          <p:cNvSpPr>
            <a:spLocks noChangeArrowheads="1"/>
          </p:cNvSpPr>
          <p:nvPr/>
        </p:nvSpPr>
        <p:spPr bwMode="auto">
          <a:xfrm>
            <a:off x="1524000" y="2622550"/>
            <a:ext cx="6411913" cy="1552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682625" indent="-403225" eaLnBrk="0" hangingPunct="0">
              <a:buClr>
                <a:srgbClr val="EC0000"/>
              </a:buClr>
              <a:buFont typeface="PressWriter Symbols" pitchFamily="2" charset="2"/>
              <a:buAutoNum type="alphaUcPeriod"/>
            </a:pPr>
            <a:r>
              <a:rPr lang="en-US" sz="2400" b="1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Representatives-on-Mission</a:t>
            </a:r>
          </a:p>
          <a:p>
            <a:pPr marL="1090613" lvl="1" indent="-293688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sent to the provinces &amp; to the army.</a:t>
            </a:r>
          </a:p>
          <a:p>
            <a:pPr marL="1090613" lvl="1" indent="-293688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had wide powers to oversee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conscription.</a:t>
            </a:r>
          </a:p>
        </p:txBody>
      </p:sp>
      <p:sp>
        <p:nvSpPr>
          <p:cNvPr id="288773" name="Rectangle 5"/>
          <p:cNvSpPr>
            <a:spLocks noChangeArrowheads="1"/>
          </p:cNvSpPr>
          <p:nvPr/>
        </p:nvSpPr>
        <p:spPr bwMode="auto">
          <a:xfrm>
            <a:off x="1524000" y="4191000"/>
            <a:ext cx="7010400" cy="1187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625475" indent="-346075" eaLnBrk="0" hangingPunct="0">
              <a:buClr>
                <a:srgbClr val="EC0000"/>
              </a:buClr>
              <a:buFont typeface="PressWriter Symbols" pitchFamily="2" charset="2"/>
              <a:buNone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B. </a:t>
            </a:r>
            <a:r>
              <a:rPr lang="en-US" sz="2400" b="1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Watch Committees [</a:t>
            </a:r>
            <a:r>
              <a:rPr lang="en-US" sz="2400" b="1" i="1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comité de surveillance</a:t>
            </a:r>
            <a:r>
              <a:rPr lang="en-US" sz="2400" b="1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]</a:t>
            </a:r>
          </a:p>
          <a:p>
            <a:pPr marL="1084263" lvl="1" indent="-287338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keep an eye on foreigners &amp; suspects.</a:t>
            </a:r>
          </a:p>
        </p:txBody>
      </p:sp>
      <p:sp>
        <p:nvSpPr>
          <p:cNvPr id="288774" name="Rectangle 6"/>
          <p:cNvSpPr>
            <a:spLocks noChangeArrowheads="1"/>
          </p:cNvSpPr>
          <p:nvPr/>
        </p:nvSpPr>
        <p:spPr bwMode="auto">
          <a:xfrm>
            <a:off x="1524000" y="5410200"/>
            <a:ext cx="6705600" cy="1187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635000" indent="-355600" eaLnBrk="0" hangingPunct="0">
              <a:buClr>
                <a:srgbClr val="EC0000"/>
              </a:buClr>
              <a:buFont typeface="PressWriter Symbols" pitchFamily="2" charset="2"/>
              <a:buNone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C. Sanctioned the trial &amp; execution of rebels and émigrés, should they ever return to France.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7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Text Box 2"/>
          <p:cNvSpPr txBox="1">
            <a:spLocks noChangeArrowheads="1"/>
          </p:cNvSpPr>
          <p:nvPr/>
        </p:nvSpPr>
        <p:spPr bwMode="auto">
          <a:xfrm>
            <a:off x="1143000" y="388938"/>
            <a:ext cx="701040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“Second” French Revolution</a:t>
            </a:r>
          </a:p>
        </p:txBody>
      </p:sp>
      <p:sp>
        <p:nvSpPr>
          <p:cNvPr id="253955" name="Text Box 3"/>
          <p:cNvSpPr txBox="1">
            <a:spLocks noChangeArrowheads="1"/>
          </p:cNvSpPr>
          <p:nvPr/>
        </p:nvSpPr>
        <p:spPr bwMode="auto">
          <a:xfrm>
            <a:off x="990600" y="2355850"/>
            <a:ext cx="7391400" cy="3511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1175" indent="-511175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8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National Convention:</a:t>
            </a:r>
          </a:p>
          <a:p>
            <a:pPr marL="1146175" lvl="1" indent="-339725" eaLnBrk="0" hangingPunct="0">
              <a:spcBef>
                <a:spcPct val="5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Girondin Rule:  1792-1793</a:t>
            </a:r>
          </a:p>
          <a:p>
            <a:pPr marL="1146175" lvl="1" indent="-339725" eaLnBrk="0" hangingPunct="0">
              <a:spcBef>
                <a:spcPct val="5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Jacobin Rule:  1793-1794</a:t>
            </a:r>
            <a:b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[“Reign of Terror”]</a:t>
            </a:r>
          </a:p>
          <a:p>
            <a:pPr marL="1146175" lvl="1" indent="-339725" eaLnBrk="0" hangingPunct="0">
              <a:spcBef>
                <a:spcPct val="50000"/>
              </a:spcBef>
              <a:buClr>
                <a:schemeClr val="accent2"/>
              </a:buClr>
              <a:buSzPct val="130000"/>
              <a:buFont typeface="Wingdings" pitchFamily="2" charset="2"/>
              <a:buChar char="§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Thermidorian Reaction:  1794-1795</a:t>
            </a:r>
          </a:p>
          <a:p>
            <a:pPr marL="511175" indent="-511175" eaLnBrk="0" hangingPunct="0">
              <a:spcBef>
                <a:spcPct val="50000"/>
              </a:spcBef>
              <a:buClr>
                <a:srgbClr val="FF3300"/>
              </a:buClr>
              <a:buFont typeface="Wingdings" pitchFamily="2" charset="2"/>
              <a:buChar char="M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Directory </a:t>
            </a: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 1795-1799</a:t>
            </a:r>
            <a:endParaRPr lang="en-US" sz="28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Text Box 2"/>
          <p:cNvSpPr txBox="1">
            <a:spLocks noChangeArrowheads="1"/>
          </p:cNvSpPr>
          <p:nvPr/>
        </p:nvSpPr>
        <p:spPr bwMode="auto">
          <a:xfrm>
            <a:off x="1828800" y="196850"/>
            <a:ext cx="5546725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300" b="1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Attempts to Control</a:t>
            </a:r>
            <a:br>
              <a:rPr lang="en-US" sz="4300" b="1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300" b="1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Growing Crisis</a:t>
            </a:r>
          </a:p>
        </p:txBody>
      </p:sp>
      <p:sp>
        <p:nvSpPr>
          <p:cNvPr id="290819" name="Rectangle 3"/>
          <p:cNvSpPr>
            <a:spLocks noChangeArrowheads="1"/>
          </p:cNvSpPr>
          <p:nvPr/>
        </p:nvSpPr>
        <p:spPr bwMode="auto">
          <a:xfrm>
            <a:off x="1295400" y="1868488"/>
            <a:ext cx="7010400" cy="45323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AutoNum type="arabicPeriod" startAt="2"/>
            </a:pP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printing of more </a:t>
            </a:r>
            <a:r>
              <a:rPr lang="en-US" sz="2600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assignats</a:t>
            </a: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to 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pay for the war.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sz="26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AutoNum type="arabicPeriod" startAt="2"/>
            </a:pPr>
            <a:r>
              <a:rPr lang="en-US" sz="2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Committee of Public Safety [CPS]</a:t>
            </a:r>
          </a:p>
          <a:p>
            <a:pPr marL="1084263" lvl="1" indent="-339725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to oversee and speed up the work of the government during this crisis.</a:t>
            </a:r>
            <a:b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sz="23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AutoNum type="arabicPeriod" startAt="2"/>
            </a:pPr>
            <a:r>
              <a:rPr lang="en-US" sz="26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Committee of General Security [CGS]</a:t>
            </a:r>
          </a:p>
          <a:p>
            <a:pPr marL="1084263" lvl="1" indent="-339725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responsible for the pursuit of</a:t>
            </a:r>
            <a:b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counter-revolutionaries, the</a:t>
            </a:r>
            <a:b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treatment of suspects, &amp; other      internal security matters.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0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0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Text Box 2"/>
          <p:cNvSpPr txBox="1">
            <a:spLocks noChangeArrowheads="1"/>
          </p:cNvSpPr>
          <p:nvPr/>
        </p:nvSpPr>
        <p:spPr bwMode="auto">
          <a:xfrm>
            <a:off x="990600" y="239713"/>
            <a:ext cx="72421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Committee for Public Safety</a:t>
            </a:r>
          </a:p>
        </p:txBody>
      </p:sp>
      <p:pic>
        <p:nvPicPr>
          <p:cNvPr id="292867" name="Picture 3" descr="a caricature of the Comité de Sûreté Générale"/>
          <p:cNvPicPr>
            <a:picLocks noGrp="1" noChangeAspect="1" noChangeArrowheads="1"/>
          </p:cNvPicPr>
          <p:nvPr>
            <p:ph/>
          </p:nvPr>
        </p:nvPicPr>
        <p:blipFill>
          <a:blip r:embed="rId3">
            <a:lum bright="6000" contrast="6000"/>
          </a:blip>
          <a:srcRect/>
          <a:stretch>
            <a:fillRect/>
          </a:stretch>
        </p:blipFill>
        <p:spPr bwMode="auto">
          <a:xfrm>
            <a:off x="2819400" y="1365250"/>
            <a:ext cx="3657600" cy="38163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92868" name="Rectangle 4"/>
          <p:cNvSpPr>
            <a:spLocks noChangeArrowheads="1"/>
          </p:cNvSpPr>
          <p:nvPr/>
        </p:nvSpPr>
        <p:spPr bwMode="auto">
          <a:xfrm>
            <a:off x="2362200" y="5365750"/>
            <a:ext cx="4468813" cy="1187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508000" indent="-508000" eaLnBrk="0" hangingPunct="0">
              <a:buClr>
                <a:srgbClr val="D00000"/>
              </a:buClr>
              <a:buFont typeface="Wingdings" pitchFamily="2" charset="2"/>
              <a:buChar char="M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Revolutionary Tribunals.</a:t>
            </a:r>
          </a:p>
          <a:p>
            <a:pPr marL="508000" indent="-508000" eaLnBrk="0" hangingPunct="0">
              <a:buClr>
                <a:srgbClr val="D00000"/>
              </a:buClr>
              <a:buFont typeface="Wingdings" pitchFamily="2" charset="2"/>
              <a:buChar char="M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300,000 arrested.</a:t>
            </a:r>
          </a:p>
          <a:p>
            <a:pPr marL="508000" indent="-508000" eaLnBrk="0" hangingPunct="0">
              <a:buClr>
                <a:srgbClr val="D00000"/>
              </a:buClr>
              <a:buFont typeface="Wingdings" pitchFamily="2" charset="2"/>
              <a:buChar char="M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16,000 – 50,000 executed.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Text Box 2"/>
          <p:cNvSpPr txBox="1">
            <a:spLocks noChangeArrowheads="1"/>
          </p:cNvSpPr>
          <p:nvPr/>
        </p:nvSpPr>
        <p:spPr bwMode="auto">
          <a:xfrm>
            <a:off x="1219200" y="242888"/>
            <a:ext cx="6913563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Maximillian Robespierre</a:t>
            </a:r>
            <a:b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(1758 – 1794)</a:t>
            </a:r>
          </a:p>
        </p:txBody>
      </p:sp>
      <p:pic>
        <p:nvPicPr>
          <p:cNvPr id="294915" name="Picture 3" descr="Portrait of Robespierre"/>
          <p:cNvPicPr>
            <a:picLocks noChangeAspect="1" noChangeArrowheads="1"/>
          </p:cNvPicPr>
          <p:nvPr/>
        </p:nvPicPr>
        <p:blipFill>
          <a:blip r:embed="rId3">
            <a:lum bright="6000"/>
          </a:blip>
          <a:srcRect b="5084"/>
          <a:stretch>
            <a:fillRect/>
          </a:stretch>
        </p:blipFill>
        <p:spPr bwMode="auto">
          <a:xfrm>
            <a:off x="2819400" y="1905000"/>
            <a:ext cx="3643313" cy="449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Text Box 2"/>
          <p:cNvSpPr txBox="1">
            <a:spLocks noChangeArrowheads="1"/>
          </p:cNvSpPr>
          <p:nvPr/>
        </p:nvSpPr>
        <p:spPr bwMode="auto">
          <a:xfrm>
            <a:off x="1143000" y="228600"/>
            <a:ext cx="694213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Georges Jacques Danton</a:t>
            </a:r>
            <a:b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(1759 – 1794)</a:t>
            </a:r>
          </a:p>
        </p:txBody>
      </p:sp>
      <p:pic>
        <p:nvPicPr>
          <p:cNvPr id="296963" name="Picture 3" descr="Danton, Georges Jacques"/>
          <p:cNvPicPr>
            <a:picLocks noChangeAspect="1" noChangeArrowheads="1"/>
          </p:cNvPicPr>
          <p:nvPr/>
        </p:nvPicPr>
        <p:blipFill>
          <a:blip r:embed="rId3">
            <a:lum bright="-6000" contrast="12000"/>
          </a:blip>
          <a:srcRect l="2985" t="4532" r="1492" b="2550"/>
          <a:stretch>
            <a:fillRect/>
          </a:stretch>
        </p:blipFill>
        <p:spPr bwMode="auto">
          <a:xfrm>
            <a:off x="2832100" y="1828800"/>
            <a:ext cx="3568700" cy="4572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1905000" y="228600"/>
            <a:ext cx="545782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Jean-Paul Marat</a:t>
            </a:r>
            <a:b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(1744 – 1793)</a:t>
            </a:r>
          </a:p>
        </p:txBody>
      </p:sp>
      <p:pic>
        <p:nvPicPr>
          <p:cNvPr id="299011" name="Picture 3" descr="Jean Paul Mara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1800" y="1600200"/>
            <a:ext cx="3525838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Text Box 2"/>
          <p:cNvSpPr txBox="1">
            <a:spLocks noChangeArrowheads="1"/>
          </p:cNvSpPr>
          <p:nvPr/>
        </p:nvSpPr>
        <p:spPr bwMode="auto">
          <a:xfrm>
            <a:off x="1143000" y="136525"/>
            <a:ext cx="69389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“The Death of Marat”</a:t>
            </a:r>
            <a:b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by Jacques Louis David,</a:t>
            </a:r>
            <a:r>
              <a:rPr 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 1793</a:t>
            </a:r>
          </a:p>
        </p:txBody>
      </p:sp>
      <p:pic>
        <p:nvPicPr>
          <p:cNvPr id="301059" name="Picture 3" descr="David-Death of Marat-1793"/>
          <p:cNvPicPr>
            <a:picLocks noChangeAspect="1" noChangeArrowheads="1"/>
          </p:cNvPicPr>
          <p:nvPr/>
        </p:nvPicPr>
        <p:blipFill>
          <a:blip r:embed="rId3">
            <a:lum bright="6000" contrast="6000"/>
          </a:blip>
          <a:srcRect/>
          <a:stretch>
            <a:fillRect/>
          </a:stretch>
        </p:blipFill>
        <p:spPr bwMode="auto">
          <a:xfrm>
            <a:off x="2743200" y="1600200"/>
            <a:ext cx="3852863" cy="4953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1295400" y="228600"/>
            <a:ext cx="65484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/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Assassination of Marat</a:t>
            </a:r>
            <a:b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by Charlotte Corday, </a:t>
            </a:r>
            <a:r>
              <a:rPr 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1793</a:t>
            </a:r>
          </a:p>
        </p:txBody>
      </p:sp>
      <p:pic>
        <p:nvPicPr>
          <p:cNvPr id="303107" name="Picture 3" descr="203"/>
          <p:cNvPicPr>
            <a:picLocks noChangeAspect="1" noChangeArrowheads="1"/>
          </p:cNvPicPr>
          <p:nvPr/>
        </p:nvPicPr>
        <p:blipFill>
          <a:blip r:embed="rId3">
            <a:lum bright="-6000" contrast="12000"/>
          </a:blip>
          <a:srcRect r="3334" b="827"/>
          <a:stretch>
            <a:fillRect/>
          </a:stretch>
        </p:blipFill>
        <p:spPr bwMode="auto">
          <a:xfrm>
            <a:off x="3200400" y="1752600"/>
            <a:ext cx="3044825" cy="472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Text Box 2"/>
          <p:cNvSpPr txBox="1">
            <a:spLocks noChangeArrowheads="1"/>
          </p:cNvSpPr>
          <p:nvPr/>
        </p:nvSpPr>
        <p:spPr bwMode="auto">
          <a:xfrm>
            <a:off x="1681163" y="228600"/>
            <a:ext cx="662463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0" hangingPunct="0">
              <a:tabLst>
                <a:tab pos="4165600" algn="l"/>
              </a:tabLst>
            </a:pPr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Assassination of Marat</a:t>
            </a:r>
            <a:b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by Charlotte </a:t>
            </a:r>
            <a:b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Corday</a:t>
            </a:r>
          </a:p>
        </p:txBody>
      </p:sp>
      <p:pic>
        <p:nvPicPr>
          <p:cNvPr id="305155" name="Picture 3" descr="Charlotte Corday-Payl Jacques Aime Baudr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990600"/>
            <a:ext cx="4738688" cy="5562600"/>
          </a:xfrm>
          <a:prstGeom prst="rect">
            <a:avLst/>
          </a:prstGeom>
          <a:noFill/>
        </p:spPr>
      </p:pic>
      <p:sp>
        <p:nvSpPr>
          <p:cNvPr id="305156" name="Rectangle 4"/>
          <p:cNvSpPr>
            <a:spLocks noChangeArrowheads="1"/>
          </p:cNvSpPr>
          <p:nvPr/>
        </p:nvSpPr>
        <p:spPr bwMode="auto">
          <a:xfrm>
            <a:off x="6173788" y="3381375"/>
            <a:ext cx="2054225" cy="2378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buClr>
                <a:srgbClr val="EC0000"/>
              </a:buClr>
              <a:buFont typeface="PressWriter Symbols" pitchFamily="2" charset="2"/>
              <a:buNone/>
            </a:pPr>
            <a:r>
              <a:rPr lang="en-US" sz="25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Paul Jacques</a:t>
            </a:r>
            <a:br>
              <a:rPr lang="en-US" sz="25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5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Aimee</a:t>
            </a:r>
            <a:br>
              <a:rPr lang="en-US" sz="25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5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Baudry, 19</a:t>
            </a:r>
            <a:r>
              <a:rPr lang="en-US" sz="2500" baseline="30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</a:t>
            </a:r>
            <a:r>
              <a:rPr lang="en-US" sz="25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en-US" sz="25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5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en-US" sz="25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5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[A Romantic</a:t>
            </a:r>
            <a:br>
              <a:rPr lang="en-US" sz="25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5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View]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Text Box 2"/>
          <p:cNvSpPr txBox="1">
            <a:spLocks noChangeArrowheads="1"/>
          </p:cNvSpPr>
          <p:nvPr/>
        </p:nvSpPr>
        <p:spPr bwMode="auto">
          <a:xfrm>
            <a:off x="1030288" y="288925"/>
            <a:ext cx="7231062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</a:t>
            </a:r>
            <a:r>
              <a:rPr lang="en-US" sz="40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Levee en Masse:</a:t>
            </a:r>
            <a:br>
              <a:rPr lang="en-US" sz="40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3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An Entire Nation at Arms! – 500,000 Soldiers</a:t>
            </a:r>
            <a:endParaRPr lang="en-US" sz="3000" b="1" i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pic>
        <p:nvPicPr>
          <p:cNvPr id="307203" name="Picture 3" descr="monks"/>
          <p:cNvPicPr>
            <a:picLocks noGrp="1" noChangeAspect="1" noChangeArrowheads="1"/>
          </p:cNvPicPr>
          <p:nvPr>
            <p:ph/>
          </p:nvPr>
        </p:nvPicPr>
        <p:blipFill>
          <a:blip r:embed="rId3">
            <a:lum bright="-6000" contrast="6000"/>
          </a:blip>
          <a:srcRect l="2602" t="3120" r="2568" b="3120"/>
          <a:stretch>
            <a:fillRect/>
          </a:stretch>
        </p:blipFill>
        <p:spPr bwMode="auto">
          <a:xfrm>
            <a:off x="2959100" y="1752600"/>
            <a:ext cx="3365500" cy="40386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07204" name="Rectangle 4"/>
          <p:cNvSpPr>
            <a:spLocks noChangeArrowheads="1"/>
          </p:cNvSpPr>
          <p:nvPr/>
        </p:nvSpPr>
        <p:spPr bwMode="auto">
          <a:xfrm>
            <a:off x="1524000" y="6019800"/>
            <a:ext cx="6248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An army based on merit, not birth!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Text Box 2"/>
          <p:cNvSpPr txBox="1">
            <a:spLocks noChangeArrowheads="1"/>
          </p:cNvSpPr>
          <p:nvPr/>
        </p:nvSpPr>
        <p:spPr bwMode="auto">
          <a:xfrm>
            <a:off x="1524000" y="168275"/>
            <a:ext cx="619442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Legislation Passed by the </a:t>
            </a:r>
            <a:b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National Convention</a:t>
            </a:r>
          </a:p>
        </p:txBody>
      </p:sp>
      <p:sp>
        <p:nvSpPr>
          <p:cNvPr id="309251" name="Rectangle 3"/>
          <p:cNvSpPr>
            <a:spLocks noChangeArrowheads="1"/>
          </p:cNvSpPr>
          <p:nvPr/>
        </p:nvSpPr>
        <p:spPr bwMode="auto">
          <a:xfrm>
            <a:off x="1060450" y="1752600"/>
            <a:ext cx="7169150" cy="2763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AutoNum type="arabicPeriod"/>
            </a:pPr>
            <a:r>
              <a:rPr lang="en-US" sz="2800" b="1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Law of General Maximum</a:t>
            </a:r>
          </a:p>
          <a:p>
            <a:pPr marL="976313" lvl="1" indent="-293688" eaLnBrk="0" hangingPunct="0">
              <a:buClr>
                <a:schemeClr val="accent2"/>
              </a:buClr>
              <a:buSzPct val="110000"/>
              <a:buFont typeface="Wingdings" pitchFamily="2" charset="2"/>
              <a:buChar char="§"/>
            </a:pP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September 5, 1793.</a:t>
            </a:r>
          </a:p>
          <a:p>
            <a:pPr marL="976313" lvl="1" indent="-293688" eaLnBrk="0" hangingPunct="0">
              <a:buClr>
                <a:schemeClr val="accent2"/>
              </a:buClr>
              <a:buSzPct val="110000"/>
              <a:buFont typeface="Wingdings" pitchFamily="2" charset="2"/>
              <a:buChar char="§"/>
            </a:pP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Limited prices of grain &amp; other essentials to 1/3</a:t>
            </a:r>
            <a:b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above the 1790 prices &amp; wages to ½ of 1790</a:t>
            </a:r>
            <a:b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figures.</a:t>
            </a:r>
          </a:p>
          <a:p>
            <a:pPr marL="976313" lvl="1" indent="-293688" eaLnBrk="0" hangingPunct="0">
              <a:buClr>
                <a:schemeClr val="accent2"/>
              </a:buClr>
              <a:buSzPct val="110000"/>
              <a:buFont typeface="Wingdings" pitchFamily="2" charset="2"/>
              <a:buChar char="§"/>
            </a:pP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Prices would be strictly enforced.</a:t>
            </a:r>
          </a:p>
          <a:p>
            <a:pPr marL="976313" lvl="1" indent="-293688" eaLnBrk="0" hangingPunct="0">
              <a:buClr>
                <a:schemeClr val="accent2"/>
              </a:buClr>
              <a:buSzPct val="110000"/>
              <a:buFont typeface="Wingdings" pitchFamily="2" charset="2"/>
              <a:buChar char="§"/>
            </a:pP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Hoarders rooted out and punished.</a:t>
            </a:r>
          </a:p>
          <a:p>
            <a:pPr marL="976313" lvl="1" indent="-293688" eaLnBrk="0" hangingPunct="0">
              <a:buClr>
                <a:schemeClr val="accent2"/>
              </a:buClr>
              <a:buSzPct val="110000"/>
              <a:buFont typeface="Wingdings" pitchFamily="2" charset="2"/>
              <a:buChar char="§"/>
            </a:pP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Food supplies would be secured by the army!</a:t>
            </a:r>
          </a:p>
        </p:txBody>
      </p:sp>
      <p:sp>
        <p:nvSpPr>
          <p:cNvPr id="309252" name="Rectangle 4"/>
          <p:cNvSpPr>
            <a:spLocks noChangeArrowheads="1"/>
          </p:cNvSpPr>
          <p:nvPr/>
        </p:nvSpPr>
        <p:spPr bwMode="auto">
          <a:xfrm>
            <a:off x="1060450" y="4632325"/>
            <a:ext cx="7156450" cy="1801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AutoNum type="arabicPeriod" startAt="2"/>
            </a:pPr>
            <a:r>
              <a:rPr lang="en-US" sz="2800" b="1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Law of Suspects</a:t>
            </a:r>
          </a:p>
          <a:p>
            <a:pPr marL="976313" lvl="1" indent="-293688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September 17, 1793.</a:t>
            </a:r>
          </a:p>
          <a:p>
            <a:pPr marL="976313" lvl="1" indent="-293688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This law was so widely drawn that almost anyone</a:t>
            </a:r>
            <a:b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not expressing enthusiastic support for the </a:t>
            </a:r>
            <a:b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republic could be placed under arrest!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Line 2"/>
          <p:cNvSpPr>
            <a:spLocks noChangeShapeType="1"/>
          </p:cNvSpPr>
          <p:nvPr/>
        </p:nvSpPr>
        <p:spPr bwMode="auto">
          <a:xfrm>
            <a:off x="5943600" y="3962400"/>
            <a:ext cx="1219200" cy="7620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99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56003" name="Line 3"/>
          <p:cNvSpPr>
            <a:spLocks noChangeShapeType="1"/>
          </p:cNvSpPr>
          <p:nvPr/>
        </p:nvSpPr>
        <p:spPr bwMode="auto">
          <a:xfrm>
            <a:off x="4800600" y="3962400"/>
            <a:ext cx="0" cy="11430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99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56004" name="Line 4"/>
          <p:cNvSpPr>
            <a:spLocks noChangeShapeType="1"/>
          </p:cNvSpPr>
          <p:nvPr/>
        </p:nvSpPr>
        <p:spPr bwMode="auto">
          <a:xfrm flipH="1">
            <a:off x="2133600" y="3886200"/>
            <a:ext cx="1371600" cy="8382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99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56005" name="Oval 5"/>
          <p:cNvSpPr>
            <a:spLocks noChangeArrowheads="1"/>
          </p:cNvSpPr>
          <p:nvPr/>
        </p:nvSpPr>
        <p:spPr bwMode="auto">
          <a:xfrm>
            <a:off x="1066800" y="595313"/>
            <a:ext cx="2282825" cy="1908175"/>
          </a:xfrm>
          <a:prstGeom prst="ellipse">
            <a:avLst/>
          </a:prstGeom>
          <a:solidFill>
            <a:srgbClr val="EC0000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rgbClr val="EC0000">
                <a:gamma/>
                <a:shade val="60000"/>
                <a:invGamma/>
              </a:srgbClr>
            </a:prstShdw>
          </a:effectLst>
        </p:spPr>
        <p:txBody>
          <a:bodyPr tIns="91440" bIns="91440">
            <a:spAutoFit/>
          </a:bodyPr>
          <a:lstStyle/>
          <a:p>
            <a:pPr algn="ctr" eaLnBrk="0" hangingPunct="0"/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Attitudes &amp; actions of monarchy</a:t>
            </a:r>
            <a:b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&amp; court</a:t>
            </a:r>
          </a:p>
        </p:txBody>
      </p:sp>
      <p:sp>
        <p:nvSpPr>
          <p:cNvPr id="256006" name="Line 6"/>
          <p:cNvSpPr>
            <a:spLocks noChangeShapeType="1"/>
          </p:cNvSpPr>
          <p:nvPr/>
        </p:nvSpPr>
        <p:spPr bwMode="auto">
          <a:xfrm flipH="1" flipV="1">
            <a:off x="2819400" y="2362200"/>
            <a:ext cx="457200" cy="457200"/>
          </a:xfrm>
          <a:prstGeom prst="line">
            <a:avLst/>
          </a:prstGeom>
          <a:noFill/>
          <a:ln w="38100">
            <a:solidFill>
              <a:srgbClr val="000099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99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56007" name="Oval 7"/>
          <p:cNvSpPr>
            <a:spLocks noChangeArrowheads="1"/>
          </p:cNvSpPr>
          <p:nvPr/>
        </p:nvSpPr>
        <p:spPr bwMode="auto">
          <a:xfrm>
            <a:off x="3886200" y="893763"/>
            <a:ext cx="2055813" cy="1385887"/>
          </a:xfrm>
          <a:prstGeom prst="ellipse">
            <a:avLst/>
          </a:prstGeom>
          <a:solidFill>
            <a:srgbClr val="EC0000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rgbClr val="EC0000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Fear of</a:t>
            </a:r>
            <a:b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Counter-Revolution</a:t>
            </a:r>
          </a:p>
        </p:txBody>
      </p:sp>
      <p:sp>
        <p:nvSpPr>
          <p:cNvPr id="256008" name="Line 8"/>
          <p:cNvSpPr>
            <a:spLocks noChangeShapeType="1"/>
          </p:cNvSpPr>
          <p:nvPr/>
        </p:nvSpPr>
        <p:spPr bwMode="auto">
          <a:xfrm flipH="1" flipV="1">
            <a:off x="4953000" y="2286000"/>
            <a:ext cx="0" cy="6858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99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56009" name="Oval 9"/>
          <p:cNvSpPr>
            <a:spLocks noChangeArrowheads="1"/>
          </p:cNvSpPr>
          <p:nvPr/>
        </p:nvSpPr>
        <p:spPr bwMode="auto">
          <a:xfrm>
            <a:off x="6400800" y="995363"/>
            <a:ext cx="1754188" cy="954087"/>
          </a:xfrm>
          <a:prstGeom prst="ellipse">
            <a:avLst/>
          </a:prstGeom>
          <a:solidFill>
            <a:srgbClr val="EC0000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rgbClr val="EC0000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Religious</a:t>
            </a:r>
            <a:b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divisions</a:t>
            </a:r>
          </a:p>
        </p:txBody>
      </p:sp>
      <p:sp>
        <p:nvSpPr>
          <p:cNvPr id="256010" name="Line 10"/>
          <p:cNvSpPr>
            <a:spLocks noChangeShapeType="1"/>
          </p:cNvSpPr>
          <p:nvPr/>
        </p:nvSpPr>
        <p:spPr bwMode="auto">
          <a:xfrm flipV="1">
            <a:off x="5943600" y="1905000"/>
            <a:ext cx="990600" cy="9906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 type="triangle" w="med" len="med"/>
          </a:ln>
          <a:effectLst>
            <a:prstShdw prst="shdw17" dist="17961" dir="2700000">
              <a:srgbClr val="000099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56011" name="Oval 11"/>
          <p:cNvSpPr>
            <a:spLocks noChangeArrowheads="1"/>
          </p:cNvSpPr>
          <p:nvPr/>
        </p:nvSpPr>
        <p:spPr bwMode="auto">
          <a:xfrm>
            <a:off x="6400800" y="4729163"/>
            <a:ext cx="1754188" cy="954087"/>
          </a:xfrm>
          <a:prstGeom prst="ellipse">
            <a:avLst/>
          </a:prstGeom>
          <a:solidFill>
            <a:srgbClr val="EC0000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rgbClr val="EC0000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Political</a:t>
            </a:r>
            <a:b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divisions</a:t>
            </a:r>
          </a:p>
        </p:txBody>
      </p:sp>
      <p:sp>
        <p:nvSpPr>
          <p:cNvPr id="256012" name="Oval 12"/>
          <p:cNvSpPr>
            <a:spLocks noChangeArrowheads="1"/>
          </p:cNvSpPr>
          <p:nvPr/>
        </p:nvSpPr>
        <p:spPr bwMode="auto">
          <a:xfrm>
            <a:off x="3886200" y="5110163"/>
            <a:ext cx="1754188" cy="523875"/>
          </a:xfrm>
          <a:prstGeom prst="ellipse">
            <a:avLst/>
          </a:prstGeom>
          <a:solidFill>
            <a:srgbClr val="EC0000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rgbClr val="EC0000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War</a:t>
            </a:r>
          </a:p>
        </p:txBody>
      </p:sp>
      <p:sp>
        <p:nvSpPr>
          <p:cNvPr id="256013" name="Oval 13"/>
          <p:cNvSpPr>
            <a:spLocks noChangeArrowheads="1"/>
          </p:cNvSpPr>
          <p:nvPr/>
        </p:nvSpPr>
        <p:spPr bwMode="auto">
          <a:xfrm>
            <a:off x="1143000" y="4741863"/>
            <a:ext cx="1754188" cy="954087"/>
          </a:xfrm>
          <a:prstGeom prst="ellipse">
            <a:avLst/>
          </a:prstGeom>
          <a:solidFill>
            <a:srgbClr val="EC0000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rgbClr val="EC0000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pPr algn="ctr" eaLnBrk="0" hangingPunct="0"/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Economic</a:t>
            </a:r>
            <a:b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Crises</a:t>
            </a:r>
          </a:p>
        </p:txBody>
      </p:sp>
      <p:sp>
        <p:nvSpPr>
          <p:cNvPr id="256014" name="Rectangle 14"/>
          <p:cNvSpPr>
            <a:spLocks noChangeArrowheads="1"/>
          </p:cNvSpPr>
          <p:nvPr/>
        </p:nvSpPr>
        <p:spPr bwMode="auto">
          <a:xfrm>
            <a:off x="3284538" y="2824163"/>
            <a:ext cx="2752725" cy="1187450"/>
          </a:xfrm>
          <a:prstGeom prst="rect">
            <a:avLst/>
          </a:prstGeom>
          <a:solidFill>
            <a:schemeClr val="accent2"/>
          </a:soli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sz="2400" b="1" i="1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ilboDisplay" pitchFamily="2" charset="0"/>
              </a:rPr>
              <a:t>The Causes of </a:t>
            </a:r>
            <a:br>
              <a:rPr lang="en-US" sz="2400" b="1" i="1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ilboDisplay" pitchFamily="2" charset="0"/>
              </a:rPr>
            </a:br>
            <a:r>
              <a:rPr lang="en-US" sz="2400" b="1" i="1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ilboDisplay" pitchFamily="2" charset="0"/>
              </a:rPr>
              <a:t>Instability in France</a:t>
            </a:r>
            <a:br>
              <a:rPr lang="en-US" sz="2400" b="1" i="1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ilboDisplay" pitchFamily="2" charset="0"/>
              </a:rPr>
            </a:br>
            <a:r>
              <a:rPr lang="en-US" sz="2400" b="1" i="1">
                <a:solidFill>
                  <a:srgbClr val="F8F8F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ilboDisplay" pitchFamily="2" charset="0"/>
              </a:rPr>
              <a:t>1792 - 1795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256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500"/>
                                        <p:tgtEl>
                                          <p:spTgt spid="256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500"/>
                                        <p:tgtEl>
                                          <p:spTgt spid="256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8" dur="500"/>
                                        <p:tgtEl>
                                          <p:spTgt spid="256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3" dur="500"/>
                                        <p:tgtEl>
                                          <p:spTgt spid="256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6" dur="500"/>
                                        <p:tgtEl>
                                          <p:spTgt spid="256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1" dur="500"/>
                                        <p:tgtEl>
                                          <p:spTgt spid="256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4" dur="5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9" dur="500"/>
                                        <p:tgtEl>
                                          <p:spTgt spid="256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2" dur="500"/>
                                        <p:tgtEl>
                                          <p:spTgt spid="256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7" dur="500"/>
                                        <p:tgtEl>
                                          <p:spTgt spid="256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50" dur="500"/>
                                        <p:tgtEl>
                                          <p:spTgt spid="256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2" grpId="0" animBg="1"/>
      <p:bldP spid="256003" grpId="0" animBg="1"/>
      <p:bldP spid="256004" grpId="0" animBg="1"/>
      <p:bldP spid="256005" grpId="0" animBg="1"/>
      <p:bldP spid="256006" grpId="0" animBg="1"/>
      <p:bldP spid="256007" grpId="0" animBg="1"/>
      <p:bldP spid="256008" grpId="0" animBg="1"/>
      <p:bldP spid="256009" grpId="0" animBg="1"/>
      <p:bldP spid="256010" grpId="0" animBg="1"/>
      <p:bldP spid="256011" grpId="0" animBg="1"/>
      <p:bldP spid="256012" grpId="0" animBg="1"/>
      <p:bldP spid="2560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Text Box 2"/>
          <p:cNvSpPr txBox="1">
            <a:spLocks noChangeArrowheads="1"/>
          </p:cNvSpPr>
          <p:nvPr/>
        </p:nvSpPr>
        <p:spPr bwMode="auto">
          <a:xfrm>
            <a:off x="2020888" y="273050"/>
            <a:ext cx="5284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Reign of Terror</a:t>
            </a:r>
          </a:p>
        </p:txBody>
      </p:sp>
      <p:sp>
        <p:nvSpPr>
          <p:cNvPr id="311299" name="Text Box 3"/>
          <p:cNvSpPr txBox="1">
            <a:spLocks noChangeArrowheads="1"/>
          </p:cNvSpPr>
          <p:nvPr/>
        </p:nvSpPr>
        <p:spPr bwMode="auto">
          <a:xfrm>
            <a:off x="1066800" y="1539875"/>
            <a:ext cx="7391400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 i="1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Terror is nothing other than justice, prompt, severe, inflexible.</a:t>
            </a: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-- Robespierre</a:t>
            </a:r>
          </a:p>
        </p:txBody>
      </p:sp>
      <p:pic>
        <p:nvPicPr>
          <p:cNvPr id="311300" name="Picture 4" descr="blood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143000"/>
            <a:ext cx="5067300" cy="228600"/>
          </a:xfrm>
          <a:prstGeom prst="rect">
            <a:avLst/>
          </a:prstGeom>
          <a:noFill/>
        </p:spPr>
      </p:pic>
      <p:pic>
        <p:nvPicPr>
          <p:cNvPr id="311301" name="Picture 5" descr="bladehed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7600" y="396875"/>
            <a:ext cx="285750" cy="714375"/>
          </a:xfrm>
          <a:prstGeom prst="rect">
            <a:avLst/>
          </a:prstGeom>
          <a:noFill/>
        </p:spPr>
      </p:pic>
      <p:pic>
        <p:nvPicPr>
          <p:cNvPr id="311302" name="Picture 6" descr="bladehed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7800" y="396875"/>
            <a:ext cx="285750" cy="714375"/>
          </a:xfrm>
          <a:prstGeom prst="rect">
            <a:avLst/>
          </a:prstGeom>
          <a:noFill/>
        </p:spPr>
      </p:pic>
      <p:sp>
        <p:nvSpPr>
          <p:cNvPr id="311303" name="Rectangle 7"/>
          <p:cNvSpPr>
            <a:spLocks noChangeArrowheads="1"/>
          </p:cNvSpPr>
          <p:nvPr/>
        </p:nvSpPr>
        <p:spPr bwMode="auto">
          <a:xfrm>
            <a:off x="762000" y="2590800"/>
            <a:ext cx="3016250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800" b="1" i="1">
                <a:solidFill>
                  <a:srgbClr val="D22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Let terror be the order of the day!</a:t>
            </a:r>
          </a:p>
        </p:txBody>
      </p:sp>
      <p:pic>
        <p:nvPicPr>
          <p:cNvPr id="311304" name="Picture 8" descr="going to the guillotine"/>
          <p:cNvPicPr>
            <a:picLocks noChangeAspect="1" noChangeArrowheads="1"/>
          </p:cNvPicPr>
          <p:nvPr/>
        </p:nvPicPr>
        <p:blipFill>
          <a:blip r:embed="rId5">
            <a:lum contrast="6000"/>
          </a:blip>
          <a:srcRect l="4716" t="4655" r="6873" b="4655"/>
          <a:stretch>
            <a:fillRect/>
          </a:stretch>
        </p:blipFill>
        <p:spPr bwMode="auto">
          <a:xfrm>
            <a:off x="5105400" y="2209800"/>
            <a:ext cx="3124200" cy="42672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11305" name="Text Box 9"/>
          <p:cNvSpPr txBox="1">
            <a:spLocks noChangeArrowheads="1"/>
          </p:cNvSpPr>
          <p:nvPr/>
        </p:nvSpPr>
        <p:spPr bwMode="auto">
          <a:xfrm>
            <a:off x="914400" y="3810000"/>
            <a:ext cx="3810000" cy="2605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65138" indent="-465138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</a:pPr>
            <a:r>
              <a:rPr lang="en-US" sz="2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Revolutionary Tribunal of Paris alone executed 2,639 victims in 15 months.</a:t>
            </a:r>
          </a:p>
          <a:p>
            <a:pPr marL="465138" indent="-465138" eaLnBrk="0" hangingPunct="0">
              <a:spcBef>
                <a:spcPct val="50000"/>
              </a:spcBef>
              <a:buClr>
                <a:srgbClr val="EC0000"/>
              </a:buClr>
              <a:buSzPct val="90000"/>
              <a:buFont typeface="SkullZ" pitchFamily="2" charset="0"/>
              <a:buChar char="c"/>
            </a:pPr>
            <a:r>
              <a:rPr lang="en-US" sz="2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total number of victims nationwide was over 20,000!</a:t>
            </a:r>
            <a:endParaRPr lang="en-US" sz="22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3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99" grpId="0"/>
      <p:bldP spid="31130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Text Box 2"/>
          <p:cNvSpPr txBox="1">
            <a:spLocks noChangeArrowheads="1"/>
          </p:cNvSpPr>
          <p:nvPr/>
        </p:nvSpPr>
        <p:spPr bwMode="auto">
          <a:xfrm>
            <a:off x="914400" y="152400"/>
            <a:ext cx="73914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Guillotine:</a:t>
            </a:r>
            <a:b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An “Enlightenment Tool”</a:t>
            </a:r>
            <a:r>
              <a:rPr lang="en-US" sz="4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?</a:t>
            </a:r>
          </a:p>
        </p:txBody>
      </p:sp>
      <p:sp>
        <p:nvSpPr>
          <p:cNvPr id="313347" name="Rectangle 3"/>
          <p:cNvSpPr>
            <a:spLocks noChangeArrowheads="1"/>
          </p:cNvSpPr>
          <p:nvPr/>
        </p:nvSpPr>
        <p:spPr bwMode="auto">
          <a:xfrm>
            <a:off x="914400" y="1676400"/>
            <a:ext cx="7467600" cy="48228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Oh, thou charming guillotine, </a:t>
            </a:r>
            <a:b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You shorten kings and queens;</a:t>
            </a:r>
            <a:b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By your influence divine,</a:t>
            </a:r>
            <a:b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We have re-conquered our rights.</a:t>
            </a:r>
            <a:b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Come to aid of the Country</a:t>
            </a:r>
            <a:b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And let your superb instrument</a:t>
            </a:r>
            <a:b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Become forever permanent</a:t>
            </a:r>
            <a:b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To destroy the impious sect.</a:t>
            </a:r>
            <a:b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Sharpen your razor for Pitt and his agents</a:t>
            </a:r>
            <a:b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</a:br>
            <a:r>
              <a:rPr lang="en-US" sz="3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Nosferatu" pitchFamily="2" charset="0"/>
              </a:rPr>
              <a:t>Fill your divine sack with heads of tyrants.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4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Text Box 2"/>
          <p:cNvSpPr txBox="1">
            <a:spLocks noChangeArrowheads="1"/>
          </p:cNvSpPr>
          <p:nvPr/>
        </p:nvSpPr>
        <p:spPr bwMode="auto">
          <a:xfrm>
            <a:off x="914400" y="396875"/>
            <a:ext cx="73914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Different Social Classes Executed </a:t>
            </a:r>
            <a:endParaRPr lang="en-US" sz="44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pic>
        <p:nvPicPr>
          <p:cNvPr id="315395" name="Picture 3" descr="pie graph-executions during Reign of Terror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b="17120"/>
          <a:stretch>
            <a:fillRect/>
          </a:stretch>
        </p:blipFill>
        <p:spPr bwMode="auto">
          <a:xfrm>
            <a:off x="2057400" y="2286000"/>
            <a:ext cx="5257800" cy="3581400"/>
          </a:xfrm>
          <a:prstGeom prst="rect">
            <a:avLst/>
          </a:prstGeom>
          <a:noFill/>
        </p:spPr>
      </p:pic>
      <p:sp>
        <p:nvSpPr>
          <p:cNvPr id="315396" name="Text Box 4"/>
          <p:cNvSpPr txBox="1">
            <a:spLocks noChangeArrowheads="1"/>
          </p:cNvSpPr>
          <p:nvPr/>
        </p:nvSpPr>
        <p:spPr bwMode="auto">
          <a:xfrm>
            <a:off x="4267200" y="32766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latin typeface="Comic Sans MS" pitchFamily="66" charset="0"/>
              </a:rPr>
              <a:t>28%</a:t>
            </a:r>
          </a:p>
        </p:txBody>
      </p:sp>
      <p:sp>
        <p:nvSpPr>
          <p:cNvPr id="315397" name="Text Box 5"/>
          <p:cNvSpPr txBox="1">
            <a:spLocks noChangeArrowheads="1"/>
          </p:cNvSpPr>
          <p:nvPr/>
        </p:nvSpPr>
        <p:spPr bwMode="auto">
          <a:xfrm>
            <a:off x="3733800" y="47244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latin typeface="Comic Sans MS" pitchFamily="66" charset="0"/>
              </a:rPr>
              <a:t>31%</a:t>
            </a:r>
          </a:p>
        </p:txBody>
      </p:sp>
      <p:sp>
        <p:nvSpPr>
          <p:cNvPr id="315398" name="Text Box 6"/>
          <p:cNvSpPr txBox="1">
            <a:spLocks noChangeArrowheads="1"/>
          </p:cNvSpPr>
          <p:nvPr/>
        </p:nvSpPr>
        <p:spPr bwMode="auto">
          <a:xfrm>
            <a:off x="2438400" y="39624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latin typeface="Comic Sans MS" pitchFamily="66" charset="0"/>
              </a:rPr>
              <a:t>25%</a:t>
            </a:r>
          </a:p>
        </p:txBody>
      </p:sp>
      <p:sp>
        <p:nvSpPr>
          <p:cNvPr id="315399" name="Text Box 7"/>
          <p:cNvSpPr txBox="1">
            <a:spLocks noChangeArrowheads="1"/>
          </p:cNvSpPr>
          <p:nvPr/>
        </p:nvSpPr>
        <p:spPr bwMode="auto">
          <a:xfrm>
            <a:off x="2743200" y="2971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latin typeface="Comic Sans MS" pitchFamily="66" charset="0"/>
              </a:rPr>
              <a:t>8%</a:t>
            </a:r>
          </a:p>
        </p:txBody>
      </p:sp>
      <p:sp>
        <p:nvSpPr>
          <p:cNvPr id="315400" name="Text Box 8"/>
          <p:cNvSpPr txBox="1">
            <a:spLocks noChangeArrowheads="1"/>
          </p:cNvSpPr>
          <p:nvPr/>
        </p:nvSpPr>
        <p:spPr bwMode="auto">
          <a:xfrm>
            <a:off x="3276600" y="2590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latin typeface="Comic Sans MS" pitchFamily="66" charset="0"/>
              </a:rPr>
              <a:t>7%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Text Box 2"/>
          <p:cNvSpPr txBox="1">
            <a:spLocks noChangeArrowheads="1"/>
          </p:cNvSpPr>
          <p:nvPr/>
        </p:nvSpPr>
        <p:spPr bwMode="auto">
          <a:xfrm>
            <a:off x="1371600" y="282575"/>
            <a:ext cx="6491288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“Monster” Guillotine</a:t>
            </a:r>
          </a:p>
        </p:txBody>
      </p:sp>
      <p:pic>
        <p:nvPicPr>
          <p:cNvPr id="317443" name="Picture 3" descr="Terror"/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 bwMode="auto">
          <a:xfrm>
            <a:off x="1447800" y="1295400"/>
            <a:ext cx="6324600" cy="430053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17444" name="Rectangle 4"/>
          <p:cNvSpPr>
            <a:spLocks noChangeArrowheads="1"/>
          </p:cNvSpPr>
          <p:nvPr/>
        </p:nvSpPr>
        <p:spPr bwMode="auto">
          <a:xfrm>
            <a:off x="992188" y="5930900"/>
            <a:ext cx="7216775" cy="4429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last guillotine execution in France was in </a:t>
            </a:r>
            <a:r>
              <a:rPr lang="en-US" sz="2300" u="sng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1939</a:t>
            </a:r>
            <a: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3174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31744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1744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17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4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Text Box 2"/>
          <p:cNvSpPr txBox="1">
            <a:spLocks noChangeArrowheads="1"/>
          </p:cNvSpPr>
          <p:nvPr/>
        </p:nvSpPr>
        <p:spPr bwMode="auto">
          <a:xfrm>
            <a:off x="685800" y="152400"/>
            <a:ext cx="76962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0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War of Resistance to the Revolution:</a:t>
            </a:r>
            <a:br>
              <a:rPr lang="en-US" sz="40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0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Vendee Revolt, 1793</a:t>
            </a:r>
            <a:endParaRPr lang="en-US" sz="36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pic>
        <p:nvPicPr>
          <p:cNvPr id="319491" name="Picture 3" descr="map-Vendée Rebellion, 1793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1675" t="1340" r="2794"/>
          <a:stretch>
            <a:fillRect/>
          </a:stretch>
        </p:blipFill>
        <p:spPr bwMode="auto">
          <a:xfrm>
            <a:off x="4343400" y="1524000"/>
            <a:ext cx="3833813" cy="4953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319492" name="Picture 4" descr="Vendee Revolt-179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33475" y="1800225"/>
            <a:ext cx="2828925" cy="42195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Text Box 2"/>
          <p:cNvSpPr txBox="1">
            <a:spLocks noChangeArrowheads="1"/>
          </p:cNvSpPr>
          <p:nvPr/>
        </p:nvSpPr>
        <p:spPr bwMode="auto">
          <a:xfrm>
            <a:off x="1644650" y="319088"/>
            <a:ext cx="59753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Vendee</a:t>
            </a:r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 Revolt, 1793</a:t>
            </a:r>
          </a:p>
        </p:txBody>
      </p:sp>
      <p:pic>
        <p:nvPicPr>
          <p:cNvPr id="321539" name="Picture 3" descr="drowning12-6-93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 l="1163" t="2777" r="2325" b="12526"/>
          <a:stretch>
            <a:fillRect/>
          </a:stretch>
        </p:blipFill>
        <p:spPr bwMode="auto">
          <a:xfrm>
            <a:off x="1066800" y="1538288"/>
            <a:ext cx="5257800" cy="3863975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21540" name="Rectangle 4"/>
          <p:cNvSpPr>
            <a:spLocks noChangeArrowheads="1"/>
          </p:cNvSpPr>
          <p:nvPr/>
        </p:nvSpPr>
        <p:spPr bwMode="auto">
          <a:xfrm>
            <a:off x="1676400" y="5500688"/>
            <a:ext cx="3963988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Drowning the Traitors!</a:t>
            </a:r>
          </a:p>
        </p:txBody>
      </p:sp>
      <p:pic>
        <p:nvPicPr>
          <p:cNvPr id="321541" name="Picture 5" descr="Vendee symbol-for God and the Ki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1905000"/>
            <a:ext cx="1524000" cy="19208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21542" name="Rectangle 6"/>
          <p:cNvSpPr>
            <a:spLocks noChangeArrowheads="1"/>
          </p:cNvSpPr>
          <p:nvPr/>
        </p:nvSpPr>
        <p:spPr bwMode="auto">
          <a:xfrm>
            <a:off x="6553200" y="4191000"/>
            <a:ext cx="1828800" cy="1552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Vendee Symbol: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For God &amp; the King!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Text Box 2"/>
          <p:cNvSpPr txBox="1">
            <a:spLocks noChangeArrowheads="1"/>
          </p:cNvSpPr>
          <p:nvPr/>
        </p:nvSpPr>
        <p:spPr bwMode="auto">
          <a:xfrm>
            <a:off x="1219200" y="228600"/>
            <a:ext cx="669131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7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Why was there a Revolt</a:t>
            </a:r>
            <a:br>
              <a:rPr lang="en-US" sz="47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7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in the </a:t>
            </a:r>
            <a:r>
              <a:rPr lang="en-US" sz="47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Vendee</a:t>
            </a:r>
            <a:r>
              <a:rPr lang="en-US" sz="47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?</a:t>
            </a:r>
          </a:p>
        </p:txBody>
      </p:sp>
      <p:sp>
        <p:nvSpPr>
          <p:cNvPr id="323587" name="Rectangle 3"/>
          <p:cNvSpPr>
            <a:spLocks noChangeArrowheads="1"/>
          </p:cNvSpPr>
          <p:nvPr/>
        </p:nvSpPr>
        <p:spPr bwMode="auto">
          <a:xfrm>
            <a:off x="990600" y="1903413"/>
            <a:ext cx="6783388" cy="3081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eaLnBrk="0" hangingPunct="0">
              <a:buClr>
                <a:srgbClr val="EC0000"/>
              </a:buClr>
              <a:buFont typeface="Arial" charset="0"/>
              <a:buAutoNum type="arabicPeriod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need for 300,000 French troops</a:t>
            </a:r>
            <a:b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for the war effort.</a:t>
            </a:r>
          </a:p>
          <a:p>
            <a:pPr marL="457200" indent="-457200" eaLnBrk="0" hangingPunct="0">
              <a:buClr>
                <a:srgbClr val="EC0000"/>
              </a:buClr>
              <a:buFont typeface="Arial" charset="0"/>
              <a:buAutoNum type="arabicPeriod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Rural peasantry still highly taxed.</a:t>
            </a:r>
          </a:p>
          <a:p>
            <a:pPr marL="457200" indent="-457200" eaLnBrk="0" hangingPunct="0">
              <a:buClr>
                <a:srgbClr val="EC0000"/>
              </a:buClr>
              <a:buFont typeface="Arial" charset="0"/>
              <a:buAutoNum type="arabicPeriod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Resentment of the Civil Constitution </a:t>
            </a:r>
            <a:b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Clergy.</a:t>
            </a:r>
          </a:p>
          <a:p>
            <a:pPr marL="457200" indent="-457200" eaLnBrk="0" hangingPunct="0">
              <a:buClr>
                <a:srgbClr val="EC0000"/>
              </a:buClr>
              <a:buFont typeface="Arial" charset="0"/>
              <a:buAutoNum type="arabicPeriod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Peasants had failed to benefit from</a:t>
            </a:r>
            <a:b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sale of church lands.</a:t>
            </a: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</a:p>
        </p:txBody>
      </p:sp>
      <p:sp>
        <p:nvSpPr>
          <p:cNvPr id="323588" name="Rectangle 4"/>
          <p:cNvSpPr>
            <a:spLocks noChangeArrowheads="1"/>
          </p:cNvSpPr>
          <p:nvPr/>
        </p:nvSpPr>
        <p:spPr bwMode="auto">
          <a:xfrm>
            <a:off x="1371600" y="5518150"/>
            <a:ext cx="2039938" cy="528638"/>
          </a:xfrm>
          <a:prstGeom prst="rect">
            <a:avLst/>
          </a:prstGeom>
          <a:noFill/>
          <a:ln w="9525" algn="ctr">
            <a:solidFill>
              <a:srgbClr val="EC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TARGETS:</a:t>
            </a:r>
          </a:p>
        </p:txBody>
      </p:sp>
      <p:sp>
        <p:nvSpPr>
          <p:cNvPr id="323589" name="Line 5"/>
          <p:cNvSpPr>
            <a:spLocks noChangeShapeType="1"/>
          </p:cNvSpPr>
          <p:nvPr/>
        </p:nvSpPr>
        <p:spPr bwMode="auto">
          <a:xfrm flipV="1">
            <a:off x="3429000" y="5441950"/>
            <a:ext cx="838200" cy="304800"/>
          </a:xfrm>
          <a:prstGeom prst="line">
            <a:avLst/>
          </a:prstGeom>
          <a:noFill/>
          <a:ln w="28575">
            <a:solidFill>
              <a:srgbClr val="EC0000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23590" name="Line 6"/>
          <p:cNvSpPr>
            <a:spLocks noChangeShapeType="1"/>
          </p:cNvSpPr>
          <p:nvPr/>
        </p:nvSpPr>
        <p:spPr bwMode="auto">
          <a:xfrm flipV="1">
            <a:off x="3429000" y="5822950"/>
            <a:ext cx="838200" cy="0"/>
          </a:xfrm>
          <a:prstGeom prst="line">
            <a:avLst/>
          </a:prstGeom>
          <a:noFill/>
          <a:ln w="28575">
            <a:solidFill>
              <a:srgbClr val="EC0000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23591" name="Line 7"/>
          <p:cNvSpPr>
            <a:spLocks noChangeShapeType="1"/>
          </p:cNvSpPr>
          <p:nvPr/>
        </p:nvSpPr>
        <p:spPr bwMode="auto">
          <a:xfrm>
            <a:off x="3429000" y="5899150"/>
            <a:ext cx="838200" cy="304800"/>
          </a:xfrm>
          <a:prstGeom prst="line">
            <a:avLst/>
          </a:prstGeom>
          <a:noFill/>
          <a:ln w="28575">
            <a:solidFill>
              <a:srgbClr val="EC0000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23592" name="Rectangle 8"/>
          <p:cNvSpPr>
            <a:spLocks noChangeArrowheads="1"/>
          </p:cNvSpPr>
          <p:nvPr/>
        </p:nvSpPr>
        <p:spPr bwMode="auto">
          <a:xfrm>
            <a:off x="4267200" y="5213350"/>
            <a:ext cx="4038600" cy="1187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Local government officials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National Guardsmen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Jurying priests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3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3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3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3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3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88" grpId="0" animBg="1"/>
      <p:bldP spid="323589" grpId="0" animBg="1"/>
      <p:bldP spid="323590" grpId="0" animBg="1"/>
      <p:bldP spid="323591" grpId="0" animBg="1"/>
      <p:bldP spid="32359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Text Box 2"/>
          <p:cNvSpPr txBox="1">
            <a:spLocks noChangeArrowheads="1"/>
          </p:cNvSpPr>
          <p:nvPr/>
        </p:nvSpPr>
        <p:spPr bwMode="auto">
          <a:xfrm>
            <a:off x="838200" y="457200"/>
            <a:ext cx="75041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Political Propaganda</a:t>
            </a:r>
            <a:endParaRPr lang="en-US" sz="40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sp>
        <p:nvSpPr>
          <p:cNvPr id="325635" name="AutoShape 3" descr="7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25636" name="AutoShape 4" descr="7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pic>
        <p:nvPicPr>
          <p:cNvPr id="325637" name="Picture 5" descr="The Contrast-Br_vs_FrLiberty"/>
          <p:cNvPicPr>
            <a:picLocks noGrp="1" noChangeAspect="1" noChangeArrowheads="1"/>
          </p:cNvPicPr>
          <p:nvPr>
            <p:ph/>
          </p:nvPr>
        </p:nvPicPr>
        <p:blipFill>
          <a:blip r:embed="rId3">
            <a:lum bright="6000" contrast="6000"/>
          </a:blip>
          <a:srcRect r="1964" b="2448"/>
          <a:stretch>
            <a:fillRect/>
          </a:stretch>
        </p:blipFill>
        <p:spPr bwMode="auto">
          <a:xfrm>
            <a:off x="1524000" y="1600200"/>
            <a:ext cx="6324600" cy="41560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Text Box 2"/>
          <p:cNvSpPr txBox="1">
            <a:spLocks noChangeArrowheads="1"/>
          </p:cNvSpPr>
          <p:nvPr/>
        </p:nvSpPr>
        <p:spPr bwMode="auto">
          <a:xfrm>
            <a:off x="762000" y="233363"/>
            <a:ext cx="769778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Contrast:</a:t>
            </a:r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/>
            </a:r>
            <a:b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“French Liberty / British Slavery”</a:t>
            </a:r>
          </a:p>
        </p:txBody>
      </p:sp>
      <p:sp>
        <p:nvSpPr>
          <p:cNvPr id="327683" name="AutoShape 3" descr="7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27684" name="AutoShape 4" descr="7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pic>
        <p:nvPicPr>
          <p:cNvPr id="327685" name="Picture 5" descr="French Liberty-English Slavery"/>
          <p:cNvPicPr>
            <a:picLocks noGrp="1" noChangeAspect="1" noChangeArrowheads="1"/>
          </p:cNvPicPr>
          <p:nvPr>
            <p:ph/>
          </p:nvPr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1828800" y="1976438"/>
            <a:ext cx="5715000" cy="3890962"/>
          </a:xfrm>
          <a:noFill/>
          <a:ln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Text Box 2"/>
          <p:cNvSpPr txBox="1">
            <a:spLocks noChangeArrowheads="1"/>
          </p:cNvSpPr>
          <p:nvPr/>
        </p:nvSpPr>
        <p:spPr bwMode="auto">
          <a:xfrm>
            <a:off x="1066800" y="212725"/>
            <a:ext cx="71532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Religious Terror:</a:t>
            </a:r>
            <a:b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De-Christianization </a:t>
            </a:r>
            <a:r>
              <a:rPr 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(1793-1794)</a:t>
            </a:r>
          </a:p>
        </p:txBody>
      </p:sp>
      <p:sp>
        <p:nvSpPr>
          <p:cNvPr id="329731" name="Rectangle 3"/>
          <p:cNvSpPr>
            <a:spLocks noChangeArrowheads="1"/>
          </p:cNvSpPr>
          <p:nvPr/>
        </p:nvSpPr>
        <p:spPr bwMode="auto">
          <a:xfrm>
            <a:off x="1371600" y="1866900"/>
            <a:ext cx="6705600" cy="445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66738" indent="-566738" eaLnBrk="0" hangingPunct="0">
              <a:buClr>
                <a:srgbClr val="D00000"/>
              </a:buClr>
              <a:buFont typeface="Wingdings" pitchFamily="2" charset="2"/>
              <a:buChar char="M"/>
            </a:pP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Catholic Church was linked with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real or potential counter-revolution.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sz="26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566738" indent="-566738" eaLnBrk="0" hangingPunct="0">
              <a:buClr>
                <a:srgbClr val="D00000"/>
              </a:buClr>
              <a:buFont typeface="Wingdings" pitchFamily="2" charset="2"/>
              <a:buChar char="M"/>
            </a:pP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Religion was associated with the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600" i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Ancien Régime</a:t>
            </a: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and superstitious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practices.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sz="26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566738" indent="-566738" eaLnBrk="0" hangingPunct="0">
              <a:buClr>
                <a:srgbClr val="D00000"/>
              </a:buClr>
              <a:buFont typeface="Wingdings" pitchFamily="2" charset="2"/>
              <a:buChar char="M"/>
            </a:pP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Very popular among the </a:t>
            </a:r>
            <a:r>
              <a:rPr lang="en-US" sz="2600" i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sans-culottes</a:t>
            </a: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.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sz="26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566738" indent="-566738" eaLnBrk="0" hangingPunct="0">
              <a:buClr>
                <a:srgbClr val="D00000"/>
              </a:buClr>
              <a:buFont typeface="Wingdings" pitchFamily="2" charset="2"/>
              <a:buChar char="M"/>
            </a:pP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Therefore, religion had no place in a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rational, secular republic!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9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9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9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97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Text Box 2"/>
          <p:cNvSpPr txBox="1">
            <a:spLocks noChangeArrowheads="1"/>
          </p:cNvSpPr>
          <p:nvPr/>
        </p:nvSpPr>
        <p:spPr bwMode="auto">
          <a:xfrm>
            <a:off x="1066800" y="166688"/>
            <a:ext cx="70104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Jacobins</a:t>
            </a:r>
          </a:p>
        </p:txBody>
      </p:sp>
      <p:pic>
        <p:nvPicPr>
          <p:cNvPr id="258051" name="Picture 3" descr="fr_lou16redha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4250" y="1066800"/>
            <a:ext cx="2749550" cy="381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8052" name="Picture 4" descr="005c-1793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6000"/>
          </a:blip>
          <a:srcRect/>
          <a:stretch>
            <a:fillRect/>
          </a:stretch>
        </p:blipFill>
        <p:spPr bwMode="auto">
          <a:xfrm>
            <a:off x="1600200" y="5029200"/>
            <a:ext cx="1524000" cy="1524000"/>
          </a:xfrm>
          <a:prstGeom prst="rect">
            <a:avLst/>
          </a:prstGeom>
          <a:noFill/>
        </p:spPr>
      </p:pic>
      <p:sp>
        <p:nvSpPr>
          <p:cNvPr id="258053" name="Rectangle 5"/>
          <p:cNvSpPr>
            <a:spLocks noChangeArrowheads="1"/>
          </p:cNvSpPr>
          <p:nvPr/>
        </p:nvSpPr>
        <p:spPr bwMode="auto">
          <a:xfrm>
            <a:off x="4495800" y="1096963"/>
            <a:ext cx="3211513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2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Jacobin Meeting House</a:t>
            </a:r>
          </a:p>
        </p:txBody>
      </p:sp>
      <p:pic>
        <p:nvPicPr>
          <p:cNvPr id="258054" name="Picture 6" descr="The Jacobin Club"/>
          <p:cNvPicPr>
            <a:picLocks noChangeAspect="1" noChangeArrowheads="1"/>
          </p:cNvPicPr>
          <p:nvPr/>
        </p:nvPicPr>
        <p:blipFill>
          <a:blip r:embed="rId5">
            <a:lum contrast="6000"/>
          </a:blip>
          <a:srcRect/>
          <a:stretch>
            <a:fillRect/>
          </a:stretch>
        </p:blipFill>
        <p:spPr bwMode="auto">
          <a:xfrm>
            <a:off x="4191000" y="1524000"/>
            <a:ext cx="3886200" cy="256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58055" name="Text Box 7"/>
          <p:cNvSpPr txBox="1">
            <a:spLocks noChangeArrowheads="1"/>
          </p:cNvSpPr>
          <p:nvPr/>
        </p:nvSpPr>
        <p:spPr bwMode="auto">
          <a:xfrm>
            <a:off x="3810000" y="4191000"/>
            <a:ext cx="4724400" cy="2378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03225" indent="-403225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0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They held their meetings in the library of a former Jacobin monastery in Paris.</a:t>
            </a:r>
          </a:p>
          <a:p>
            <a:pPr marL="403225" indent="-403225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0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Started as a debating society.</a:t>
            </a:r>
          </a:p>
          <a:p>
            <a:pPr marL="403225" indent="-403225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0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Membership mostly middle class.</a:t>
            </a:r>
          </a:p>
          <a:p>
            <a:pPr marL="403225" indent="-403225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0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Created a vast network of clubs.</a:t>
            </a:r>
            <a:endParaRPr lang="en-US" sz="20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Text Box 2"/>
          <p:cNvSpPr txBox="1">
            <a:spLocks noChangeArrowheads="1"/>
          </p:cNvSpPr>
          <p:nvPr/>
        </p:nvSpPr>
        <p:spPr bwMode="auto">
          <a:xfrm>
            <a:off x="762000" y="277813"/>
            <a:ext cx="7681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De-Christianization Program</a:t>
            </a:r>
            <a:endParaRPr lang="en-US" sz="36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sp>
        <p:nvSpPr>
          <p:cNvPr id="331779" name="Rectangle 3"/>
          <p:cNvSpPr>
            <a:spLocks noChangeArrowheads="1"/>
          </p:cNvSpPr>
          <p:nvPr/>
        </p:nvSpPr>
        <p:spPr bwMode="auto">
          <a:xfrm>
            <a:off x="1219200" y="1450975"/>
            <a:ext cx="6813550" cy="350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AutoNum type="arabicPeriod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adoption of a new </a:t>
            </a: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Republican </a:t>
            </a:r>
            <a:b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Calendar</a:t>
            </a: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:</a:t>
            </a:r>
          </a:p>
          <a:p>
            <a:pPr marL="1084263" lvl="1" indent="-277813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abolished Sundays &amp; religious holidays.</a:t>
            </a:r>
          </a:p>
          <a:p>
            <a:pPr marL="1084263" lvl="1" indent="-277813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months named after seasonal features.</a:t>
            </a:r>
          </a:p>
          <a:p>
            <a:pPr marL="1084263" lvl="1" indent="-277813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7-day weeks replaced by 10-day 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decades.</a:t>
            </a:r>
          </a:p>
          <a:p>
            <a:pPr marL="1084263" lvl="1" indent="-277813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yearly calendar was dated from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creation of the Republic 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[Sept. 22, 1792]</a:t>
            </a:r>
          </a:p>
        </p:txBody>
      </p:sp>
      <p:sp>
        <p:nvSpPr>
          <p:cNvPr id="331780" name="Line 4"/>
          <p:cNvSpPr>
            <a:spLocks noChangeShapeType="1"/>
          </p:cNvSpPr>
          <p:nvPr/>
        </p:nvSpPr>
        <p:spPr bwMode="auto">
          <a:xfrm>
            <a:off x="4724400" y="5029200"/>
            <a:ext cx="0" cy="7620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31781" name="Text Box 5"/>
          <p:cNvSpPr txBox="1">
            <a:spLocks noChangeArrowheads="1"/>
          </p:cNvSpPr>
          <p:nvPr/>
        </p:nvSpPr>
        <p:spPr bwMode="auto">
          <a:xfrm>
            <a:off x="2667000" y="5791200"/>
            <a:ext cx="44958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45791" dir="2021404" algn="ctr" rotWithShape="0">
              <a:srgbClr val="C20424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US" sz="200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31782" name="Text Box 6"/>
          <p:cNvSpPr txBox="1">
            <a:spLocks noChangeArrowheads="1"/>
          </p:cNvSpPr>
          <p:nvPr/>
        </p:nvSpPr>
        <p:spPr bwMode="auto">
          <a:xfrm>
            <a:off x="1600200" y="5715000"/>
            <a:ext cx="6096000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Convention symbolically divorced the state from the Church!!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1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1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1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1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1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0" grpId="0" animBg="1"/>
      <p:bldP spid="33178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Text Box 2"/>
          <p:cNvSpPr txBox="1">
            <a:spLocks noChangeArrowheads="1"/>
          </p:cNvSpPr>
          <p:nvPr/>
        </p:nvSpPr>
        <p:spPr bwMode="auto">
          <a:xfrm>
            <a:off x="1371600" y="242888"/>
            <a:ext cx="641667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A Republican Calendar</a:t>
            </a:r>
          </a:p>
        </p:txBody>
      </p:sp>
      <p:pic>
        <p:nvPicPr>
          <p:cNvPr id="333827" name="Picture 3" descr="Republican Calenda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5363" y="1066800"/>
            <a:ext cx="4745037" cy="5486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Text Box 2"/>
          <p:cNvSpPr txBox="1">
            <a:spLocks noChangeArrowheads="1"/>
          </p:cNvSpPr>
          <p:nvPr/>
        </p:nvSpPr>
        <p:spPr bwMode="auto">
          <a:xfrm>
            <a:off x="990600" y="258763"/>
            <a:ext cx="7254875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New Republican Calendar</a:t>
            </a:r>
          </a:p>
        </p:txBody>
      </p:sp>
      <p:graphicFrame>
        <p:nvGraphicFramePr>
          <p:cNvPr id="335875" name="Group 3"/>
          <p:cNvGraphicFramePr>
            <a:graphicFrameLocks noGrp="1"/>
          </p:cNvGraphicFramePr>
          <p:nvPr/>
        </p:nvGraphicFramePr>
        <p:xfrm>
          <a:off x="4298950" y="-14792325"/>
          <a:ext cx="4235450" cy="3989387"/>
        </p:xfrm>
        <a:graphic>
          <a:graphicData uri="http://schemas.openxmlformats.org/drawingml/2006/table">
            <a:tbl>
              <a:tblPr/>
              <a:tblGrid>
                <a:gridCol w="1411288"/>
                <a:gridCol w="1412875"/>
                <a:gridCol w="1411287"/>
              </a:tblGrid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Vendemaire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(Vintage)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22 September-21 October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Brumaire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(Fog)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22 October-20 November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Frimaire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(Frost)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21 November-20 December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Nivose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(Snow)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21 December-19 January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Pluviose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(Rain)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20 January-18 February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Ventose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(Wind)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19 February-20 March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Germinal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(Budding)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21 March-19 April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Floreal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(Flowers)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20 April-19 May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Prairial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(Meadows)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20 May-18 June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Messidor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(Harvest)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19 June-18 July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Thermidor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(Heat)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19 July-17 August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Fructidor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(Fruit)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18 August-21 September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5916" name="Group 44"/>
          <p:cNvGraphicFramePr>
            <a:graphicFrameLocks noGrp="1"/>
          </p:cNvGraphicFramePr>
          <p:nvPr/>
        </p:nvGraphicFramePr>
        <p:xfrm>
          <a:off x="1143000" y="1195388"/>
          <a:ext cx="7086600" cy="5143500"/>
        </p:xfrm>
        <a:graphic>
          <a:graphicData uri="http://schemas.openxmlformats.org/drawingml/2006/table">
            <a:tbl>
              <a:tblPr/>
              <a:tblGrid>
                <a:gridCol w="1752600"/>
                <a:gridCol w="1524000"/>
                <a:gridCol w="3810000"/>
              </a:tblGrid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New Name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Meaning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Time Period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Vendemaire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Vintage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September 22 – October 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Brumaire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Fog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October 22 – November 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Frimaire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Frost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November 21 – December 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Nivose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Snow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December 21 – January 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Pluviose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Rain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January 20 – February 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Ventose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Wind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February 19 – March 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Germinal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Budding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March 21 – April 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Floreal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Flowers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April 20 – May 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Prairial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Meadow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May 20 – June 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Messidor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Harvest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June 19 – July 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Thermidor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Heat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July 19 – August 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EC0000"/>
                          </a:solidFill>
                          <a:effectLst/>
                          <a:latin typeface="Comic Sans MS" pitchFamily="66" charset="0"/>
                        </a:rPr>
                        <a:t>Fructidor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Comic Sans MS" pitchFamily="66" charset="0"/>
                        </a:rPr>
                        <a:t>Fruit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August 18 – September 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4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Text Box 2"/>
          <p:cNvSpPr txBox="1">
            <a:spLocks noChangeArrowheads="1"/>
          </p:cNvSpPr>
          <p:nvPr/>
        </p:nvSpPr>
        <p:spPr bwMode="auto">
          <a:xfrm>
            <a:off x="685800" y="152400"/>
            <a:ext cx="7924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A New Republican Calendar Year</a:t>
            </a:r>
          </a:p>
        </p:txBody>
      </p:sp>
      <p:graphicFrame>
        <p:nvGraphicFramePr>
          <p:cNvPr id="337923" name="Group 3"/>
          <p:cNvGraphicFramePr>
            <a:graphicFrameLocks noGrp="1"/>
          </p:cNvGraphicFramePr>
          <p:nvPr/>
        </p:nvGraphicFramePr>
        <p:xfrm>
          <a:off x="4298950" y="-14792325"/>
          <a:ext cx="4235450" cy="3989387"/>
        </p:xfrm>
        <a:graphic>
          <a:graphicData uri="http://schemas.openxmlformats.org/drawingml/2006/table">
            <a:tbl>
              <a:tblPr/>
              <a:tblGrid>
                <a:gridCol w="1411288"/>
                <a:gridCol w="1412875"/>
                <a:gridCol w="1411287"/>
              </a:tblGrid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Vendemaire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(Vintage)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22 September-21 October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Brumaire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(Fog)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22 October-20 November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Frimaire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(Frost)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21 November-20 December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Nivose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(Snow)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21 December-19 January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Pluviose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(Rain)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20 January-18 February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Ventose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(Wind)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19 February-20 March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Germinal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(Budding)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21 March-19 April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Floreal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(Flowers)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20 April-19 May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Prairial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(Meadows)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20 May-18 June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Messidor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(Harvest)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19 June-18 July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Thermidor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(Heat)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19 July-17 August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Fructidor 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(Fruit)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 sans-serif"/>
                        </a:rPr>
                        <a:t>18 August-21 September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7964" name="Group 44"/>
          <p:cNvGraphicFramePr>
            <a:graphicFrameLocks noGrp="1"/>
          </p:cNvGraphicFramePr>
          <p:nvPr/>
        </p:nvGraphicFramePr>
        <p:xfrm>
          <a:off x="2971800" y="914400"/>
          <a:ext cx="3581400" cy="5181600"/>
        </p:xfrm>
        <a:graphic>
          <a:graphicData uri="http://schemas.openxmlformats.org/drawingml/2006/table">
            <a:tbl>
              <a:tblPr/>
              <a:tblGrid>
                <a:gridCol w="1171575"/>
                <a:gridCol w="2409825"/>
              </a:tblGrid>
              <a:tr h="374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1792 – 1793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1793 – 1794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III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1794 – 1795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IV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1795 – 1796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1796 – 1797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VI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1797 – 1798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VII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1798 – 1799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VIII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1799 – 1800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IX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1800 – 1801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1801 – 1802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XI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1802 – 1803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XII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1803 – 1804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XIII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1804 – 1805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XIV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1805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338011" name="Rectangle 91"/>
          <p:cNvSpPr>
            <a:spLocks noChangeArrowheads="1"/>
          </p:cNvSpPr>
          <p:nvPr/>
        </p:nvSpPr>
        <p:spPr bwMode="auto">
          <a:xfrm>
            <a:off x="1812925" y="6184900"/>
            <a:ext cx="592455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400">
                <a:solidFill>
                  <a:schemeClr val="accent2"/>
                </a:solidFill>
                <a:latin typeface="Comic Sans MS" pitchFamily="66" charset="0"/>
              </a:rPr>
              <a:t>The Gregorian System returned in 1806.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Text Box 2"/>
          <p:cNvSpPr txBox="1">
            <a:spLocks noChangeArrowheads="1"/>
          </p:cNvSpPr>
          <p:nvPr/>
        </p:nvSpPr>
        <p:spPr bwMode="auto">
          <a:xfrm>
            <a:off x="928688" y="228600"/>
            <a:ext cx="73771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De-Christianization Program</a:t>
            </a:r>
            <a:endParaRPr lang="en-US" sz="36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sp>
        <p:nvSpPr>
          <p:cNvPr id="339971" name="Rectangle 3"/>
          <p:cNvSpPr>
            <a:spLocks noChangeArrowheads="1"/>
          </p:cNvSpPr>
          <p:nvPr/>
        </p:nvSpPr>
        <p:spPr bwMode="auto">
          <a:xfrm>
            <a:off x="1143000" y="1069975"/>
            <a:ext cx="7315200" cy="5451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AutoNum type="arabicPeriod" startAt="2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public exercise of religion was</a:t>
            </a:r>
            <a:b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banned.</a:t>
            </a:r>
            <a:b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sz="28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AutoNum type="arabicPeriod" startAt="2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Paris Commune supported the:</a:t>
            </a:r>
          </a:p>
          <a:p>
            <a:pPr marL="1022350" lvl="1" indent="-277813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destruction of religious &amp; royal statues.</a:t>
            </a:r>
          </a:p>
          <a:p>
            <a:pPr marL="1022350" lvl="1" indent="-277813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ban on clerical dress.</a:t>
            </a:r>
          </a:p>
          <a:p>
            <a:pPr marL="1022350" lvl="1" indent="-277813" eaLnBrk="0" hangingPunct="0">
              <a:buClr>
                <a:schemeClr val="accent2"/>
              </a:buClr>
              <a:buFont typeface="PressWriter Symbols" pitchFamily="2" charset="2"/>
              <a:buChar char="e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encouragement of the clergy to give up their vocations.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sz="24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AutoNum type="arabicPeriod" startAt="2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Cathedral of Notre Dame in Paris 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was turned into the </a:t>
            </a:r>
            <a: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“Temple of Reason.”</a:t>
            </a:r>
            <a:b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sz="24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AutoNum type="arabicPeriod" startAt="2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deportation of priests denounced by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six citizens.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Text Box 2"/>
          <p:cNvSpPr txBox="1">
            <a:spLocks noChangeArrowheads="1"/>
          </p:cNvSpPr>
          <p:nvPr/>
        </p:nvSpPr>
        <p:spPr bwMode="auto">
          <a:xfrm>
            <a:off x="1395413" y="273050"/>
            <a:ext cx="6529387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“Temple of Reason”</a:t>
            </a:r>
          </a:p>
        </p:txBody>
      </p:sp>
      <p:sp>
        <p:nvSpPr>
          <p:cNvPr id="342019" name="Rectangle 3"/>
          <p:cNvSpPr>
            <a:spLocks noChangeArrowheads="1"/>
          </p:cNvSpPr>
          <p:nvPr/>
        </p:nvSpPr>
        <p:spPr bwMode="auto">
          <a:xfrm>
            <a:off x="1219200" y="5807075"/>
            <a:ext cx="6694488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Come, holy Liberty, inhabit this temple, </a:t>
            </a:r>
            <a:br>
              <a:rPr lang="en-US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Become the goddess of the French people.</a:t>
            </a:r>
          </a:p>
        </p:txBody>
      </p:sp>
      <p:pic>
        <p:nvPicPr>
          <p:cNvPr id="342020" name="Picture 4" descr="gothic_notre_dame-paris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t="7445"/>
          <a:stretch>
            <a:fillRect/>
          </a:stretch>
        </p:blipFill>
        <p:spPr bwMode="auto">
          <a:xfrm>
            <a:off x="1676400" y="1220788"/>
            <a:ext cx="5943600" cy="4341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01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Text Box 2"/>
          <p:cNvSpPr txBox="1">
            <a:spLocks noChangeArrowheads="1"/>
          </p:cNvSpPr>
          <p:nvPr/>
        </p:nvSpPr>
        <p:spPr bwMode="auto">
          <a:xfrm>
            <a:off x="711200" y="212725"/>
            <a:ext cx="77470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5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Festival of Supreme Being</a:t>
            </a:r>
          </a:p>
        </p:txBody>
      </p:sp>
      <p:pic>
        <p:nvPicPr>
          <p:cNvPr id="344067" name="Picture 3" descr="supreme04"/>
          <p:cNvPicPr>
            <a:picLocks noChangeAspect="1" noChangeArrowheads="1"/>
          </p:cNvPicPr>
          <p:nvPr/>
        </p:nvPicPr>
        <p:blipFill>
          <a:blip r:embed="rId3">
            <a:lum bright="6000" contrast="6000"/>
          </a:blip>
          <a:srcRect l="4666" t="5057" r="3778" b="10193"/>
          <a:stretch>
            <a:fillRect/>
          </a:stretch>
        </p:blipFill>
        <p:spPr bwMode="auto">
          <a:xfrm>
            <a:off x="838200" y="1109663"/>
            <a:ext cx="7543800" cy="483393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44068" name="Text Box 4"/>
          <p:cNvSpPr txBox="1">
            <a:spLocks noChangeArrowheads="1"/>
          </p:cNvSpPr>
          <p:nvPr/>
        </p:nvSpPr>
        <p:spPr bwMode="auto">
          <a:xfrm>
            <a:off x="2590800" y="6096000"/>
            <a:ext cx="4114800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 new secular holiday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Text Box 2"/>
          <p:cNvSpPr txBox="1">
            <a:spLocks noChangeArrowheads="1"/>
          </p:cNvSpPr>
          <p:nvPr/>
        </p:nvSpPr>
        <p:spPr bwMode="auto">
          <a:xfrm>
            <a:off x="1066800" y="152400"/>
            <a:ext cx="70580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Backlash to the</a:t>
            </a:r>
            <a:b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De-Christianization Program</a:t>
            </a:r>
            <a:endParaRPr lang="en-US" sz="36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sp>
        <p:nvSpPr>
          <p:cNvPr id="346115" name="Rectangle 3"/>
          <p:cNvSpPr>
            <a:spLocks noChangeArrowheads="1"/>
          </p:cNvSpPr>
          <p:nvPr/>
        </p:nvSpPr>
        <p:spPr bwMode="auto">
          <a:xfrm>
            <a:off x="1420813" y="1600200"/>
            <a:ext cx="6580187" cy="4906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571500" indent="-571500" eaLnBrk="0" hangingPunct="0"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It alienated most of the population</a:t>
            </a:r>
            <a:b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(especially in the rural areas).</a:t>
            </a:r>
            <a:b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sz="28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571500" indent="-571500" eaLnBrk="0" hangingPunct="0"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Robespierre never supported it.</a:t>
            </a:r>
          </a:p>
          <a:p>
            <a:pPr marL="1084263" lvl="1" indent="-277813" eaLnBrk="0" hangingPunct="0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he persuaded the Convention to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reaffirm the principle of religious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toleration.</a:t>
            </a:r>
            <a:b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sz="28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571500" indent="-571500" eaLnBrk="0" hangingPunct="0"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Decree on the </a:t>
            </a:r>
            <a:r>
              <a:rPr 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“Liberty of Cults”</a:t>
            </a:r>
            <a: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was passed</a:t>
            </a:r>
          </a:p>
          <a:p>
            <a:pPr marL="1084263" lvl="1" indent="-277813" eaLnBrk="0" hangingPunct="0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December 6, 1793.</a:t>
            </a:r>
          </a:p>
          <a:p>
            <a:pPr marL="1084263" lvl="1" indent="-277813" eaLnBrk="0" hangingPunct="0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BUT, it had little practical effect!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6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346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0"/>
                                        <p:tgtEl>
                                          <p:spTgt spid="346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0"/>
                                        <p:tgtEl>
                                          <p:spTgt spid="346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0"/>
                                        <p:tgtEl>
                                          <p:spTgt spid="346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0"/>
                                        <p:tgtEl>
                                          <p:spTgt spid="346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Text Box 2"/>
          <p:cNvSpPr txBox="1">
            <a:spLocks noChangeArrowheads="1"/>
          </p:cNvSpPr>
          <p:nvPr/>
        </p:nvSpPr>
        <p:spPr bwMode="auto">
          <a:xfrm>
            <a:off x="5029200" y="822325"/>
            <a:ext cx="34290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Radical’s Arms:</a:t>
            </a:r>
            <a:b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endParaRPr lang="en-US" sz="48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  <a:p>
            <a:pPr algn="ctr" eaLnBrk="0" hangingPunct="0"/>
            <a: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No God!</a:t>
            </a:r>
            <a:b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No Religion!</a:t>
            </a:r>
            <a:b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No King!</a:t>
            </a:r>
            <a:b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No Constitution!</a:t>
            </a:r>
          </a:p>
        </p:txBody>
      </p:sp>
      <p:pic>
        <p:nvPicPr>
          <p:cNvPr id="348163" name="Picture 3" descr="No God No Religion No King No Constitution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l="1767" t="1266" r="2798" b="1266"/>
          <a:stretch>
            <a:fillRect/>
          </a:stretch>
        </p:blipFill>
        <p:spPr bwMode="auto">
          <a:xfrm>
            <a:off x="838200" y="457200"/>
            <a:ext cx="4114800" cy="58674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Text Box 2"/>
          <p:cNvSpPr txBox="1">
            <a:spLocks noChangeArrowheads="1"/>
          </p:cNvSpPr>
          <p:nvPr/>
        </p:nvSpPr>
        <p:spPr bwMode="auto">
          <a:xfrm>
            <a:off x="1562100" y="168275"/>
            <a:ext cx="59817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Terror Intensified:</a:t>
            </a:r>
            <a:b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March to July, 1794</a:t>
            </a:r>
            <a:endParaRPr lang="en-US" sz="40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sp>
        <p:nvSpPr>
          <p:cNvPr id="350211" name="Rectangle 3"/>
          <p:cNvSpPr>
            <a:spLocks noChangeArrowheads="1"/>
          </p:cNvSpPr>
          <p:nvPr/>
        </p:nvSpPr>
        <p:spPr bwMode="auto">
          <a:xfrm>
            <a:off x="1219200" y="3765550"/>
            <a:ext cx="7162800" cy="2711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Char char="Ô"/>
            </a:pPr>
            <a: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Law of 22 Prairial</a:t>
            </a: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[June 10, 1794].</a:t>
            </a:r>
          </a:p>
          <a:p>
            <a:pPr marL="852488" lvl="1" indent="-217488" eaLnBrk="0" hangingPunct="0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Trials were now limited to deciding only on liberty OR death, with defendants having no rights.</a:t>
            </a:r>
          </a:p>
          <a:p>
            <a:pPr marL="852488" lvl="1" indent="-217488" eaLnBrk="0" hangingPunct="0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Were you an </a:t>
            </a:r>
            <a:r>
              <a:rPr lang="en-US" sz="2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“enemy of the people?”</a:t>
            </a: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(the law was so broadly written that almost anyone could fall within its definition!)</a:t>
            </a:r>
            <a:b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sz="24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457200" indent="-457200" eaLnBrk="0" hangingPunct="0">
              <a:buClr>
                <a:srgbClr val="EC0000"/>
              </a:buClr>
              <a:buFont typeface="PressWriter Symbols" pitchFamily="2" charset="2"/>
              <a:buChar char="Ô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1,500 executed between June &amp; July.</a:t>
            </a:r>
            <a:endParaRPr lang="en-US" sz="20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50212" name="Oval 4"/>
          <p:cNvSpPr>
            <a:spLocks noChangeArrowheads="1"/>
          </p:cNvSpPr>
          <p:nvPr/>
        </p:nvSpPr>
        <p:spPr bwMode="auto">
          <a:xfrm>
            <a:off x="5715000" y="1752600"/>
            <a:ext cx="2514600" cy="1295400"/>
          </a:xfrm>
          <a:prstGeom prst="ellipse">
            <a:avLst/>
          </a:prstGeom>
          <a:solidFill>
            <a:schemeClr val="accent2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50213" name="Text Box 5"/>
          <p:cNvSpPr txBox="1">
            <a:spLocks noChangeArrowheads="1"/>
          </p:cNvSpPr>
          <p:nvPr/>
        </p:nvSpPr>
        <p:spPr bwMode="auto">
          <a:xfrm>
            <a:off x="5943600" y="2057400"/>
            <a:ext cx="20574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Comic Sans MS" pitchFamily="66" charset="0"/>
              </a:rPr>
              <a:t>Danton &amp; the</a:t>
            </a:r>
            <a:br>
              <a:rPr lang="en-US" sz="2000" b="1">
                <a:solidFill>
                  <a:schemeClr val="bg1"/>
                </a:solidFill>
                <a:latin typeface="Comic Sans MS" pitchFamily="66" charset="0"/>
              </a:rPr>
            </a:br>
            <a:r>
              <a:rPr lang="en-US" sz="2000" b="1">
                <a:solidFill>
                  <a:schemeClr val="bg1"/>
                </a:solidFill>
                <a:latin typeface="Comic Sans MS" pitchFamily="66" charset="0"/>
              </a:rPr>
              <a:t>“Indulgents”</a:t>
            </a:r>
          </a:p>
        </p:txBody>
      </p:sp>
      <p:sp>
        <p:nvSpPr>
          <p:cNvPr id="350214" name="Line 6"/>
          <p:cNvSpPr>
            <a:spLocks noChangeShapeType="1"/>
          </p:cNvSpPr>
          <p:nvPr/>
        </p:nvSpPr>
        <p:spPr bwMode="auto">
          <a:xfrm flipH="1">
            <a:off x="5105400" y="2362200"/>
            <a:ext cx="7620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50215" name="AutoShape 7"/>
          <p:cNvSpPr>
            <a:spLocks noChangeArrowheads="1"/>
          </p:cNvSpPr>
          <p:nvPr/>
        </p:nvSpPr>
        <p:spPr bwMode="auto">
          <a:xfrm rot="-8932900">
            <a:off x="4038600" y="1752600"/>
            <a:ext cx="1143000" cy="1219200"/>
          </a:xfrm>
          <a:prstGeom prst="irregularSeal1">
            <a:avLst/>
          </a:prstGeom>
          <a:gradFill rotWithShape="1">
            <a:gsLst>
              <a:gs pos="0">
                <a:srgbClr val="F06100"/>
              </a:gs>
              <a:gs pos="100000">
                <a:srgbClr val="FFFF66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F06100">
                <a:gamma/>
                <a:shade val="60000"/>
                <a:invGamma/>
              </a:srgbClr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50216" name="Oval 8"/>
          <p:cNvSpPr>
            <a:spLocks noChangeArrowheads="1"/>
          </p:cNvSpPr>
          <p:nvPr/>
        </p:nvSpPr>
        <p:spPr bwMode="auto">
          <a:xfrm flipH="1">
            <a:off x="914400" y="1752600"/>
            <a:ext cx="2514600" cy="1295400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50217" name="Text Box 9"/>
          <p:cNvSpPr txBox="1">
            <a:spLocks noChangeArrowheads="1"/>
          </p:cNvSpPr>
          <p:nvPr/>
        </p:nvSpPr>
        <p:spPr bwMode="auto">
          <a:xfrm flipH="1">
            <a:off x="1219200" y="1889125"/>
            <a:ext cx="2057400" cy="1006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1593903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Comic Sans MS" pitchFamily="66" charset="0"/>
              </a:rPr>
              <a:t>Jacques Hébert &amp; the</a:t>
            </a:r>
            <a:br>
              <a:rPr lang="en-US" sz="2000" b="1">
                <a:solidFill>
                  <a:schemeClr val="bg1"/>
                </a:solidFill>
                <a:latin typeface="Comic Sans MS" pitchFamily="66" charset="0"/>
              </a:rPr>
            </a:br>
            <a:r>
              <a:rPr lang="en-US" sz="2000" b="1">
                <a:solidFill>
                  <a:schemeClr val="bg1"/>
                </a:solidFill>
                <a:latin typeface="Comic Sans MS" pitchFamily="66" charset="0"/>
              </a:rPr>
              <a:t>Hérbetists</a:t>
            </a:r>
          </a:p>
        </p:txBody>
      </p:sp>
      <p:sp>
        <p:nvSpPr>
          <p:cNvPr id="350218" name="Line 10"/>
          <p:cNvSpPr>
            <a:spLocks noChangeShapeType="1"/>
          </p:cNvSpPr>
          <p:nvPr/>
        </p:nvSpPr>
        <p:spPr bwMode="auto">
          <a:xfrm>
            <a:off x="3352800" y="236220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50219" name="Rectangle 11"/>
          <p:cNvSpPr>
            <a:spLocks noChangeArrowheads="1"/>
          </p:cNvSpPr>
          <p:nvPr/>
        </p:nvSpPr>
        <p:spPr bwMode="auto">
          <a:xfrm>
            <a:off x="5592763" y="3060700"/>
            <a:ext cx="2828925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9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Executed in April, 1794</a:t>
            </a:r>
          </a:p>
        </p:txBody>
      </p:sp>
      <p:sp>
        <p:nvSpPr>
          <p:cNvPr id="350220" name="Rectangle 12"/>
          <p:cNvSpPr>
            <a:spLocks noChangeArrowheads="1"/>
          </p:cNvSpPr>
          <p:nvPr/>
        </p:nvSpPr>
        <p:spPr bwMode="auto">
          <a:xfrm>
            <a:off x="749300" y="3060700"/>
            <a:ext cx="2989263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9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Executed in March, 1794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0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0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0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0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0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0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0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85" decel="100000"/>
                                        <p:tgtEl>
                                          <p:spTgt spid="3502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385" decel="100000"/>
                                        <p:tgtEl>
                                          <p:spTgt spid="3502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02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385" fill="hold"/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385" fill="hold"/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50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0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50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0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0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0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0"/>
                                        <p:tgtEl>
                                          <p:spTgt spid="350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0"/>
                                        <p:tgtEl>
                                          <p:spTgt spid="35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0"/>
                                        <p:tgtEl>
                                          <p:spTgt spid="35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5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12" grpId="0" animBg="1"/>
      <p:bldP spid="350213" grpId="0"/>
      <p:bldP spid="350214" grpId="0" animBg="1"/>
      <p:bldP spid="350215" grpId="0" animBg="1"/>
      <p:bldP spid="350216" grpId="0" animBg="1"/>
      <p:bldP spid="350217" grpId="0"/>
      <p:bldP spid="350218" grpId="0" animBg="1"/>
      <p:bldP spid="350219" grpId="0"/>
      <p:bldP spid="3502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Text Box 2"/>
          <p:cNvSpPr txBox="1">
            <a:spLocks noChangeArrowheads="1"/>
          </p:cNvSpPr>
          <p:nvPr/>
        </p:nvSpPr>
        <p:spPr bwMode="auto">
          <a:xfrm>
            <a:off x="838200" y="196850"/>
            <a:ext cx="75438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</a:t>
            </a:r>
            <a:r>
              <a:rPr lang="en-US" sz="48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Sans-Culottes:</a:t>
            </a:r>
            <a:br>
              <a:rPr lang="en-US" sz="48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38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Parisian Working Class</a:t>
            </a:r>
          </a:p>
        </p:txBody>
      </p:sp>
      <p:pic>
        <p:nvPicPr>
          <p:cNvPr id="260099" name="Picture 3" descr="sans-culottes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 b="4828"/>
          <a:stretch>
            <a:fillRect/>
          </a:stretch>
        </p:blipFill>
        <p:spPr bwMode="auto">
          <a:xfrm>
            <a:off x="4876800" y="1905000"/>
            <a:ext cx="3302000" cy="4191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260100" name="Text Box 4"/>
          <p:cNvSpPr txBox="1">
            <a:spLocks noChangeArrowheads="1"/>
          </p:cNvSpPr>
          <p:nvPr/>
        </p:nvSpPr>
        <p:spPr bwMode="auto">
          <a:xfrm>
            <a:off x="1143000" y="2117725"/>
            <a:ext cx="3505200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03225" indent="-403225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5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Small shopkeepers.</a:t>
            </a:r>
          </a:p>
          <a:p>
            <a:pPr marL="403225" indent="-403225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5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Tradesmen.</a:t>
            </a:r>
          </a:p>
          <a:p>
            <a:pPr marL="403225" indent="-403225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5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Artisans.</a:t>
            </a:r>
            <a:endParaRPr lang="en-US" sz="25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260101" name="Line 5"/>
          <p:cNvSpPr>
            <a:spLocks noChangeShapeType="1"/>
          </p:cNvSpPr>
          <p:nvPr/>
        </p:nvSpPr>
        <p:spPr bwMode="auto">
          <a:xfrm>
            <a:off x="2743200" y="3810000"/>
            <a:ext cx="0" cy="12192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0102" name="Text Box 6"/>
          <p:cNvSpPr txBox="1">
            <a:spLocks noChangeArrowheads="1"/>
          </p:cNvSpPr>
          <p:nvPr/>
        </p:nvSpPr>
        <p:spPr bwMode="auto">
          <a:xfrm>
            <a:off x="914400" y="5029200"/>
            <a:ext cx="3657600" cy="1495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None/>
            </a:pPr>
            <a:r>
              <a:rPr lang="en-US" sz="23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They shared many of the ideals of their middle class representatives in government!</a:t>
            </a:r>
            <a:endParaRPr lang="en-US" sz="23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60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Text Box 2"/>
          <p:cNvSpPr txBox="1">
            <a:spLocks noChangeArrowheads="1"/>
          </p:cNvSpPr>
          <p:nvPr/>
        </p:nvSpPr>
        <p:spPr bwMode="auto">
          <a:xfrm>
            <a:off x="838200" y="160338"/>
            <a:ext cx="75438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French Victory at Fleurus</a:t>
            </a:r>
          </a:p>
        </p:txBody>
      </p:sp>
      <p:pic>
        <p:nvPicPr>
          <p:cNvPr id="352259" name="Picture 3" descr="fleurus"/>
          <p:cNvPicPr>
            <a:picLocks noChangeAspect="1" noChangeArrowheads="1"/>
          </p:cNvPicPr>
          <p:nvPr/>
        </p:nvPicPr>
        <p:blipFill>
          <a:blip r:embed="rId3">
            <a:lum bright="6000" contrast="6000"/>
          </a:blip>
          <a:srcRect/>
          <a:stretch>
            <a:fillRect/>
          </a:stretch>
        </p:blipFill>
        <p:spPr bwMode="auto">
          <a:xfrm>
            <a:off x="2362200" y="1076325"/>
            <a:ext cx="4572000" cy="39528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52260" name="Rectangle 4"/>
          <p:cNvSpPr>
            <a:spLocks noChangeArrowheads="1"/>
          </p:cNvSpPr>
          <p:nvPr/>
        </p:nvSpPr>
        <p:spPr bwMode="auto">
          <a:xfrm>
            <a:off x="2667000" y="5197475"/>
            <a:ext cx="4419600" cy="1431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06400" indent="-406400" eaLnBrk="0" hangingPunct="0">
              <a:buClr>
                <a:srgbClr val="D00000"/>
              </a:buClr>
              <a:buFont typeface="Wingdings" pitchFamily="2" charset="2"/>
              <a:buChar char="«"/>
            </a:pPr>
            <a:r>
              <a:rPr lang="en-US" sz="22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June 26, 1794.</a:t>
            </a:r>
          </a:p>
          <a:p>
            <a:pPr marL="406400" indent="-406400" eaLnBrk="0" hangingPunct="0">
              <a:buClr>
                <a:srgbClr val="D00000"/>
              </a:buClr>
              <a:buFont typeface="Wingdings" pitchFamily="2" charset="2"/>
              <a:buChar char="«"/>
            </a:pPr>
            <a:r>
              <a:rPr lang="en-US" sz="22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France defeated Austria.</a:t>
            </a:r>
          </a:p>
          <a:p>
            <a:pPr marL="406400" indent="-406400" eaLnBrk="0" hangingPunct="0">
              <a:buClr>
                <a:srgbClr val="D00000"/>
              </a:buClr>
              <a:buFont typeface="Wingdings" pitchFamily="2" charset="2"/>
              <a:buChar char="«"/>
            </a:pPr>
            <a:r>
              <a:rPr lang="en-US" sz="22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This opened the way to the reoccupation of Belgium!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6" name="Text Box 2"/>
          <p:cNvSpPr txBox="1">
            <a:spLocks noChangeArrowheads="1"/>
          </p:cNvSpPr>
          <p:nvPr/>
        </p:nvSpPr>
        <p:spPr bwMode="auto">
          <a:xfrm>
            <a:off x="749300" y="411163"/>
            <a:ext cx="7785100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“Thermidorean Reaction,” </a:t>
            </a:r>
            <a:r>
              <a:rPr lang="en-US" sz="3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1794</a:t>
            </a:r>
          </a:p>
        </p:txBody>
      </p:sp>
      <p:sp>
        <p:nvSpPr>
          <p:cNvPr id="354307" name="Rectangle 3"/>
          <p:cNvSpPr>
            <a:spLocks noChangeArrowheads="1"/>
          </p:cNvSpPr>
          <p:nvPr/>
        </p:nvSpPr>
        <p:spPr bwMode="auto">
          <a:xfrm>
            <a:off x="1600200" y="1455738"/>
            <a:ext cx="6248400" cy="5021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65138" indent="-465138" eaLnBrk="0" hangingPunct="0">
              <a:buClr>
                <a:srgbClr val="D00000"/>
              </a:buClr>
              <a:buFont typeface="Even More Dings JL" pitchFamily="34" charset="0"/>
              <a:buChar char="P"/>
            </a:pP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July 26 </a:t>
            </a: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 </a:t>
            </a: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Robespierre gives a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             speech illustrating new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             plots &amp; conspiracies.</a:t>
            </a:r>
          </a:p>
          <a:p>
            <a:pPr marL="1022350" lvl="1" indent="-277813" eaLnBrk="0" hangingPunct="0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he alienated members of the CPS </a:t>
            </a:r>
            <a:b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&amp; CGS. </a:t>
            </a:r>
          </a:p>
          <a:p>
            <a:pPr marL="1022350" lvl="1" indent="-277813" eaLnBrk="0" hangingPunct="0"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many felt threatened by his     implications.</a:t>
            </a:r>
            <a:br>
              <a:rPr lang="en-US" sz="23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endParaRPr lang="en-US" sz="23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465138" indent="-465138" eaLnBrk="0" hangingPunct="0">
              <a:buClr>
                <a:srgbClr val="D00000"/>
              </a:buClr>
              <a:buFont typeface="Even More Dings JL" pitchFamily="34" charset="0"/>
              <a:buChar char="P"/>
            </a:pP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July 27 </a:t>
            </a: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 the Convention arrests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</a:b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                 Robespierre.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</a:br>
            <a:endParaRPr lang="en-US" sz="26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sym typeface="Wingdings" pitchFamily="2" charset="2"/>
            </a:endParaRPr>
          </a:p>
          <a:p>
            <a:pPr marL="465138" indent="-465138" eaLnBrk="0" hangingPunct="0">
              <a:buClr>
                <a:srgbClr val="D00000"/>
              </a:buClr>
              <a:buFont typeface="Even More Dings JL" pitchFamily="34" charset="0"/>
              <a:buChar char="P"/>
            </a:pP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July 28  Robespierre is tried &amp;</a:t>
            </a:r>
            <a:b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</a:br>
            <a:r>
              <a:rPr lang="en-US" sz="26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                 guillotined!</a:t>
            </a:r>
            <a:endParaRPr lang="en-US" sz="26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54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354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0"/>
                                        <p:tgtEl>
                                          <p:spTgt spid="354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4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4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4" name="Text Box 2"/>
          <p:cNvSpPr txBox="1">
            <a:spLocks noChangeArrowheads="1"/>
          </p:cNvSpPr>
          <p:nvPr/>
        </p:nvSpPr>
        <p:spPr bwMode="auto">
          <a:xfrm>
            <a:off x="1295400" y="428625"/>
            <a:ext cx="6594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latin typeface="BlackChancery" pitchFamily="2" charset="0"/>
              </a:rPr>
              <a:t>The Arrest of Robespierre</a:t>
            </a:r>
          </a:p>
        </p:txBody>
      </p:sp>
      <p:pic>
        <p:nvPicPr>
          <p:cNvPr id="356355" name="Picture 3" descr="robespierre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524000"/>
            <a:ext cx="7010400" cy="47053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02" name="Text Box 2"/>
          <p:cNvSpPr txBox="1">
            <a:spLocks noChangeArrowheads="1"/>
          </p:cNvSpPr>
          <p:nvPr/>
        </p:nvSpPr>
        <p:spPr bwMode="auto">
          <a:xfrm>
            <a:off x="1219200" y="257175"/>
            <a:ext cx="678973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Revolution Consumes</a:t>
            </a:r>
            <a:br>
              <a:rPr lang="en-US" sz="4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4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Its Own Children!</a:t>
            </a:r>
          </a:p>
        </p:txBody>
      </p:sp>
      <p:pic>
        <p:nvPicPr>
          <p:cNvPr id="358403" name="Picture 3" descr="Danton execu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2038" y="2043113"/>
            <a:ext cx="2443162" cy="274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58404" name="Text Box 4"/>
          <p:cNvSpPr txBox="1">
            <a:spLocks noChangeArrowheads="1"/>
          </p:cNvSpPr>
          <p:nvPr/>
        </p:nvSpPr>
        <p:spPr bwMode="auto">
          <a:xfrm>
            <a:off x="990600" y="4786313"/>
            <a:ext cx="266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2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Danton Awaits Execution, 1793</a:t>
            </a:r>
          </a:p>
        </p:txBody>
      </p:sp>
      <p:pic>
        <p:nvPicPr>
          <p:cNvPr id="358405" name="Picture 5" descr="Robespierre wounded"/>
          <p:cNvPicPr>
            <a:picLocks noChangeAspect="1" noChangeArrowheads="1"/>
          </p:cNvPicPr>
          <p:nvPr/>
        </p:nvPicPr>
        <p:blipFill>
          <a:blip r:embed="rId4">
            <a:lum bright="6000" contrast="6000"/>
          </a:blip>
          <a:srcRect/>
          <a:stretch>
            <a:fillRect/>
          </a:stretch>
        </p:blipFill>
        <p:spPr bwMode="auto">
          <a:xfrm>
            <a:off x="4114800" y="2270125"/>
            <a:ext cx="3886200" cy="2473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58406" name="Text Box 6"/>
          <p:cNvSpPr txBox="1">
            <a:spLocks noChangeArrowheads="1"/>
          </p:cNvSpPr>
          <p:nvPr/>
        </p:nvSpPr>
        <p:spPr bwMode="auto">
          <a:xfrm>
            <a:off x="4114800" y="4784725"/>
            <a:ext cx="3962400" cy="1431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2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Robespierre Lies Wounded</a:t>
            </a:r>
            <a:br>
              <a:rPr lang="en-US" sz="22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2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Before the Revolutionary Tribunal that will order him to be guillotined, 1794.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58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358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58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58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04" grpId="0"/>
      <p:bldP spid="35840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Text Box 2"/>
          <p:cNvSpPr txBox="1">
            <a:spLocks noChangeArrowheads="1"/>
          </p:cNvSpPr>
          <p:nvPr/>
        </p:nvSpPr>
        <p:spPr bwMode="auto">
          <a:xfrm>
            <a:off x="785813" y="228600"/>
            <a:ext cx="774858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“Cultural Revolution”Brought About by the Convention</a:t>
            </a:r>
          </a:p>
        </p:txBody>
      </p:sp>
      <p:sp>
        <p:nvSpPr>
          <p:cNvPr id="360451" name="Rectangle 3"/>
          <p:cNvSpPr>
            <a:spLocks noChangeArrowheads="1"/>
          </p:cNvSpPr>
          <p:nvPr/>
        </p:nvSpPr>
        <p:spPr bwMode="auto">
          <a:xfrm>
            <a:off x="990600" y="1828800"/>
            <a:ext cx="7239000" cy="4800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71500" indent="-571500" eaLnBrk="0" hangingPunct="0"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It was premised upon Enlightenment principles of rationality.</a:t>
            </a:r>
          </a:p>
          <a:p>
            <a:pPr marL="571500" indent="-571500" eaLnBrk="0" hangingPunct="0"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metric system of weights and measures</a:t>
            </a:r>
          </a:p>
          <a:p>
            <a:pPr marL="1250950" lvl="1" indent="-336550" eaLnBrk="0" hangingPunct="0">
              <a:buClr>
                <a:schemeClr val="accent2"/>
              </a:buClr>
              <a:buSzPct val="120000"/>
              <a:buFont typeface="Wingdings" pitchFamily="2" charset="2"/>
              <a:buChar char="§"/>
            </a:pP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Was defined by the French Academy of Sciences in 1791 and enforced in 1793.</a:t>
            </a:r>
          </a:p>
          <a:p>
            <a:pPr marL="1250950" lvl="1" indent="-336550" eaLnBrk="0" hangingPunct="0">
              <a:buClr>
                <a:schemeClr val="accent2"/>
              </a:buClr>
              <a:buSzPct val="120000"/>
              <a:buFont typeface="Wingdings" pitchFamily="2" charset="2"/>
              <a:buChar char="§"/>
            </a:pPr>
            <a:r>
              <a:rPr lang="en-US" sz="21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It replaced weights and measures that had their origins in the Middle Ages.</a:t>
            </a:r>
          </a:p>
          <a:p>
            <a:pPr marL="571500" indent="-571500" eaLnBrk="0" hangingPunct="0"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abolition of slavery within France in 1791 and throughout the French colonies in 1794.</a:t>
            </a:r>
          </a:p>
          <a:p>
            <a:pPr marL="571500" indent="-571500" eaLnBrk="0" hangingPunct="0"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Convention legalized divorce and enacted shared inheritance laws [even for illegitimate offspring] in an attempt to eradicate inequalities.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0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0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0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0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0"/>
                                        <p:tgtEl>
                                          <p:spTgt spid="3604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0"/>
                                        <p:tgtEl>
                                          <p:spTgt spid="3604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ext Box 2"/>
          <p:cNvSpPr txBox="1">
            <a:spLocks noChangeArrowheads="1"/>
          </p:cNvSpPr>
          <p:nvPr/>
        </p:nvSpPr>
        <p:spPr bwMode="auto">
          <a:xfrm>
            <a:off x="785813" y="239713"/>
            <a:ext cx="77485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Read More About the Revolution</a:t>
            </a:r>
          </a:p>
        </p:txBody>
      </p:sp>
      <p:pic>
        <p:nvPicPr>
          <p:cNvPr id="141315" name="Picture 3" descr="ah_faculty_schama_book_cilg"/>
          <p:cNvPicPr>
            <a:picLocks noGrp="1" noChangeAspect="1" noChangeArrowheads="1"/>
          </p:cNvPicPr>
          <p:nvPr>
            <p:ph/>
          </p:nvPr>
        </p:nvPicPr>
        <p:blipFill>
          <a:blip r:embed="rId3">
            <a:lum bright="12000" contrast="6000"/>
          </a:blip>
          <a:srcRect/>
          <a:stretch>
            <a:fillRect/>
          </a:stretch>
        </p:blipFill>
        <p:spPr bwMode="auto">
          <a:xfrm>
            <a:off x="2743200" y="1143000"/>
            <a:ext cx="3719513" cy="548640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2297113" y="387350"/>
            <a:ext cx="4619625" cy="650875"/>
          </a:xfrm>
          <a:prstGeom prst="rect">
            <a:avLst/>
          </a:prstGeom>
          <a:solidFill>
            <a:srgbClr val="EC0000"/>
          </a:solidFill>
          <a:ln w="9525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lackChancery" pitchFamily="2" charset="0"/>
              </a:rPr>
              <a:t>Bibliographic Resources</a:t>
            </a: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990600" y="1371600"/>
            <a:ext cx="7239000" cy="5021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«"/>
            </a:pPr>
            <a:r>
              <a:rPr lang="en-US" sz="24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“Hist210—Europe in the Age of Revolutions.”</a:t>
            </a:r>
            <a:b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hlinkClick r:id="rId3"/>
              </a:rPr>
              <a:t>http://www.ucl.ac.uk/history/courses/europe1/chron/rch5.htm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«"/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“Liberty, Fraternity, Equality:  Exploring the French Revolution.”</a:t>
            </a:r>
            <a:r>
              <a:rPr 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hlinkClick r:id="rId4"/>
              </a:rPr>
              <a:t>http://chnm.gmu.edu/revolution/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«"/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Matthews, Andrew.  </a:t>
            </a:r>
            <a:r>
              <a:rPr lang="en-US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Revolution and  Reaction: Europe, 1789-1849</a:t>
            </a: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.  Cambridge</a:t>
            </a:r>
            <a:b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University Press, 2001.</a:t>
            </a:r>
          </a:p>
          <a:p>
            <a:pPr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«"/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“The Napoleonic Guide.” </a:t>
            </a:r>
            <a:b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hlinkClick r:id="rId5"/>
              </a:rPr>
              <a:t>http://www.napoleonguide.com/index.htm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Text Box 2"/>
          <p:cNvSpPr txBox="1">
            <a:spLocks noChangeArrowheads="1"/>
          </p:cNvSpPr>
          <p:nvPr/>
        </p:nvSpPr>
        <p:spPr bwMode="auto">
          <a:xfrm>
            <a:off x="1752600" y="319088"/>
            <a:ext cx="5775325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</a:t>
            </a:r>
            <a:r>
              <a:rPr lang="en-US" sz="4800" b="1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Sans-Culottes</a:t>
            </a:r>
          </a:p>
        </p:txBody>
      </p:sp>
      <p:pic>
        <p:nvPicPr>
          <p:cNvPr id="262147" name="Picture 3" descr="caricature1"/>
          <p:cNvPicPr>
            <a:picLocks noChangeAspect="1" noChangeArrowheads="1"/>
          </p:cNvPicPr>
          <p:nvPr/>
        </p:nvPicPr>
        <p:blipFill>
          <a:blip r:embed="rId3">
            <a:lum bright="-12000" contrast="12000"/>
          </a:blip>
          <a:srcRect/>
          <a:stretch>
            <a:fillRect/>
          </a:stretch>
        </p:blipFill>
        <p:spPr bwMode="auto">
          <a:xfrm>
            <a:off x="1295400" y="1550988"/>
            <a:ext cx="6629400" cy="3706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2148" name="Text Box 4"/>
          <p:cNvSpPr txBox="1">
            <a:spLocks noChangeArrowheads="1"/>
          </p:cNvSpPr>
          <p:nvPr/>
        </p:nvSpPr>
        <p:spPr bwMode="auto">
          <a:xfrm>
            <a:off x="990600" y="5562600"/>
            <a:ext cx="7315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Depicted as Savages by a British Cartoonist.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Text Box 2"/>
          <p:cNvSpPr txBox="1">
            <a:spLocks noChangeArrowheads="1"/>
          </p:cNvSpPr>
          <p:nvPr/>
        </p:nvSpPr>
        <p:spPr bwMode="auto">
          <a:xfrm>
            <a:off x="990600" y="152400"/>
            <a:ext cx="7239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Storming of the Tuilieres:</a:t>
            </a:r>
            <a:b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August 9-10, 1792</a:t>
            </a:r>
            <a:endParaRPr lang="en-US" sz="28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sp>
        <p:nvSpPr>
          <p:cNvPr id="264195" name="Text Box 3"/>
          <p:cNvSpPr txBox="1">
            <a:spLocks noChangeArrowheads="1"/>
          </p:cNvSpPr>
          <p:nvPr/>
        </p:nvSpPr>
        <p:spPr bwMode="auto">
          <a:xfrm>
            <a:off x="1371600" y="5121275"/>
            <a:ext cx="6553200" cy="1431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2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This was triggered in part by the publication in Paris of the August 3 Brunswick Manifesto, which confirmed popular suspicions concerning the king’s treason.</a:t>
            </a:r>
          </a:p>
        </p:txBody>
      </p:sp>
      <p:pic>
        <p:nvPicPr>
          <p:cNvPr id="264196" name="Picture 4" descr="storming the Tuileries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2625" y="1524000"/>
            <a:ext cx="5286375" cy="34671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Text Box 2"/>
          <p:cNvSpPr txBox="1">
            <a:spLocks noChangeArrowheads="1"/>
          </p:cNvSpPr>
          <p:nvPr/>
        </p:nvSpPr>
        <p:spPr bwMode="auto">
          <a:xfrm>
            <a:off x="609600" y="228600"/>
            <a:ext cx="80200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September Massacres, </a:t>
            </a:r>
            <a:r>
              <a:rPr 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1792</a:t>
            </a:r>
            <a:br>
              <a:rPr 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(The dark side of the Revolution!)</a:t>
            </a:r>
          </a:p>
        </p:txBody>
      </p:sp>
      <p:pic>
        <p:nvPicPr>
          <p:cNvPr id="266243" name="Picture 3" descr="img0042"/>
          <p:cNvPicPr>
            <a:picLocks noChangeAspect="1" noChangeArrowheads="1"/>
          </p:cNvPicPr>
          <p:nvPr/>
        </p:nvPicPr>
        <p:blipFill>
          <a:blip r:embed="rId3"/>
          <a:srcRect l="2644" t="5382" r="1323"/>
          <a:stretch>
            <a:fillRect/>
          </a:stretch>
        </p:blipFill>
        <p:spPr bwMode="auto">
          <a:xfrm>
            <a:off x="2819400" y="1609725"/>
            <a:ext cx="3810000" cy="2733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266244" name="Rectangle 4"/>
          <p:cNvSpPr>
            <a:spLocks noChangeArrowheads="1"/>
          </p:cNvSpPr>
          <p:nvPr/>
        </p:nvSpPr>
        <p:spPr bwMode="auto">
          <a:xfrm>
            <a:off x="990600" y="4495800"/>
            <a:ext cx="7489825" cy="2225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03225" indent="-403225" eaLnBrk="0" hangingPunct="0"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0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Rumors that the anti-revolutionary political prisoners were plotting to break out &amp; attack from the rear the armies defending France, while the Prussians attacked from the front.</a:t>
            </a:r>
          </a:p>
          <a:p>
            <a:pPr marL="403225" indent="-403225" eaLnBrk="0" hangingPunct="0"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000" i="1">
                <a:solidFill>
                  <a:srgbClr val="E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Buveurs de sang</a:t>
            </a: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[“drinkers of blood.”]</a:t>
            </a: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Wingdings" pitchFamily="2" charset="2"/>
              </a:rPr>
              <a:t> over 1000 killed!</a:t>
            </a:r>
            <a:endParaRPr lang="en-US" sz="200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403225" indent="-403225" eaLnBrk="0" hangingPunct="0"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It discredited the Revolution among its remaining sympathizers abroad.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6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Text Box 2"/>
          <p:cNvSpPr txBox="1">
            <a:spLocks noChangeArrowheads="1"/>
          </p:cNvSpPr>
          <p:nvPr/>
        </p:nvSpPr>
        <p:spPr bwMode="auto">
          <a:xfrm>
            <a:off x="990600" y="228600"/>
            <a:ext cx="725646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4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The National Convention</a:t>
            </a:r>
            <a:br>
              <a:rPr lang="en-US" sz="4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</a:br>
            <a:r>
              <a:rPr lang="en-US" sz="3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lackChancery" pitchFamily="2" charset="0"/>
              </a:rPr>
              <a:t>(September, 1792)</a:t>
            </a:r>
            <a:endParaRPr lang="en-US" sz="46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lackChancery" pitchFamily="2" charset="0"/>
            </a:endParaRPr>
          </a:p>
        </p:txBody>
      </p:sp>
      <p:sp>
        <p:nvSpPr>
          <p:cNvPr id="268291" name="Text Box 3"/>
          <p:cNvSpPr txBox="1">
            <a:spLocks noChangeArrowheads="1"/>
          </p:cNvSpPr>
          <p:nvPr/>
        </p:nvSpPr>
        <p:spPr bwMode="auto">
          <a:xfrm>
            <a:off x="1371600" y="1676400"/>
            <a:ext cx="6934200" cy="3840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635000" indent="-635000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8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Its first act was the formal abolition of the monarchy on September 22, 1792.</a:t>
            </a:r>
          </a:p>
          <a:p>
            <a:pPr marL="1255713" lvl="1" indent="-341313" eaLnBrk="0" hangingPunct="0">
              <a:spcBef>
                <a:spcPct val="50000"/>
              </a:spcBef>
              <a:buClr>
                <a:schemeClr val="accent2"/>
              </a:buClr>
              <a:buSzPct val="120000"/>
              <a:buFont typeface="Wingdings" pitchFamily="2" charset="2"/>
              <a:buChar char="§"/>
            </a:pPr>
            <a:r>
              <a:rPr 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</a:t>
            </a:r>
            <a:r>
              <a:rPr lang="en-US" sz="2400" b="1">
                <a:solidFill>
                  <a:srgbClr val="D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Year I</a:t>
            </a:r>
            <a:r>
              <a:rPr lang="en-US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of the French Republic.</a:t>
            </a:r>
          </a:p>
          <a:p>
            <a:pPr marL="635000" indent="-635000" eaLnBrk="0" hangingPunct="0">
              <a:spcBef>
                <a:spcPct val="50000"/>
              </a:spcBef>
              <a:buClr>
                <a:srgbClr val="EC0000"/>
              </a:buClr>
              <a:buFont typeface="Wingdings" pitchFamily="2" charset="2"/>
              <a:buChar char="M"/>
            </a:pPr>
            <a:r>
              <a:rPr 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The Decree of Fraternity</a:t>
            </a:r>
          </a:p>
          <a:p>
            <a:pPr marL="1255713" lvl="1" indent="-341313" eaLnBrk="0" hangingPunct="0">
              <a:spcBef>
                <a:spcPct val="50000"/>
              </a:spcBef>
              <a:buClr>
                <a:schemeClr val="accent2"/>
              </a:buClr>
              <a:buSzPct val="120000"/>
              <a:buFont typeface="Wingdings" pitchFamily="2" charset="2"/>
              <a:buChar char="§"/>
            </a:pPr>
            <a:r>
              <a:rPr 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it offered French assistance to any subject peoples who wished to overthrow their governments.</a:t>
            </a:r>
          </a:p>
        </p:txBody>
      </p:sp>
      <p:sp>
        <p:nvSpPr>
          <p:cNvPr id="268292" name="Text Box 4"/>
          <p:cNvSpPr txBox="1">
            <a:spLocks noChangeArrowheads="1"/>
          </p:cNvSpPr>
          <p:nvPr/>
        </p:nvSpPr>
        <p:spPr bwMode="auto">
          <a:xfrm>
            <a:off x="1905000" y="5673725"/>
            <a:ext cx="5410200" cy="955675"/>
          </a:xfrm>
          <a:prstGeom prst="rect">
            <a:avLst/>
          </a:prstGeom>
          <a:noFill/>
          <a:ln w="9525" algn="ctr">
            <a:solidFill>
              <a:schemeClr val="accent2"/>
            </a:solidFill>
            <a:miter lim="800000"/>
            <a:headEnd/>
            <a:tailEnd/>
          </a:ln>
          <a:effectLst>
            <a:prstShdw prst="shdw17" dist="17961" dir="2700000">
              <a:schemeClr val="accent2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When France sneezes, </a:t>
            </a:r>
            <a:br>
              <a:rPr lang="en-US" sz="28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sz="28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all of Europe catches cold!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682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neeze[1]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2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1445</Words>
  <Application>Microsoft PowerPoint</Application>
  <PresentationFormat>On-screen Show (4:3)</PresentationFormat>
  <Paragraphs>419</Paragraphs>
  <Slides>56</Slides>
  <Notes>56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8" baseType="lpstr">
      <vt:lpstr>Arial</vt:lpstr>
      <vt:lpstr>BilboDisplay</vt:lpstr>
      <vt:lpstr>Comic Sans MS</vt:lpstr>
      <vt:lpstr>Times New Roman</vt:lpstr>
      <vt:lpstr>BlackChancery</vt:lpstr>
      <vt:lpstr>Wingdings</vt:lpstr>
      <vt:lpstr>SkullZ</vt:lpstr>
      <vt:lpstr>PressWriter Symbols</vt:lpstr>
      <vt:lpstr>Nosferatu</vt:lpstr>
      <vt:lpstr> sans-serif</vt:lpstr>
      <vt:lpstr>Even More Dings JL</vt:lpstr>
      <vt:lpstr>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</vt:vector>
  </TitlesOfParts>
  <Company>mrjs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Susan M. Pojer</dc:creator>
  <cp:lastModifiedBy>student1</cp:lastModifiedBy>
  <cp:revision>30</cp:revision>
  <dcterms:created xsi:type="dcterms:W3CDTF">2006-01-09T02:16:19Z</dcterms:created>
  <dcterms:modified xsi:type="dcterms:W3CDTF">2011-06-09T14:30:08Z</dcterms:modified>
</cp:coreProperties>
</file>